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29"/>
  </p:notesMasterIdLst>
  <p:sldIdLst>
    <p:sldId id="277" r:id="rId2"/>
    <p:sldId id="263" r:id="rId3"/>
    <p:sldId id="283" r:id="rId4"/>
    <p:sldId id="281" r:id="rId5"/>
    <p:sldId id="275" r:id="rId6"/>
    <p:sldId id="272" r:id="rId7"/>
    <p:sldId id="274" r:id="rId8"/>
    <p:sldId id="268" r:id="rId9"/>
    <p:sldId id="270" r:id="rId10"/>
    <p:sldId id="273" r:id="rId11"/>
    <p:sldId id="256" r:id="rId12"/>
    <p:sldId id="282" r:id="rId13"/>
    <p:sldId id="260" r:id="rId14"/>
    <p:sldId id="257" r:id="rId15"/>
    <p:sldId id="259" r:id="rId16"/>
    <p:sldId id="261" r:id="rId17"/>
    <p:sldId id="258" r:id="rId18"/>
    <p:sldId id="265" r:id="rId19"/>
    <p:sldId id="262" r:id="rId20"/>
    <p:sldId id="266" r:id="rId21"/>
    <p:sldId id="264" r:id="rId22"/>
    <p:sldId id="267" r:id="rId23"/>
    <p:sldId id="276" r:id="rId24"/>
    <p:sldId id="271" r:id="rId25"/>
    <p:sldId id="278" r:id="rId26"/>
    <p:sldId id="279" r:id="rId27"/>
    <p:sldId id="280"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01"/>
    <p:restoredTop sz="94786"/>
  </p:normalViewPr>
  <p:slideViewPr>
    <p:cSldViewPr snapToGrid="0" snapToObjects="1">
      <p:cViewPr varScale="1">
        <p:scale>
          <a:sx n="186" d="100"/>
          <a:sy n="186" d="100"/>
        </p:scale>
        <p:origin x="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3DA7-9484-AD27-0DE6-406963CE536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636EFD7-1CE7-EB76-AFBA-A2EA97351DF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B78F316-68A5-4C44-D7A1-71F5A1FB470B}"/>
              </a:ext>
            </a:extLst>
          </p:cNvPr>
          <p:cNvSpPr>
            <a:spLocks noGrp="1"/>
          </p:cNvSpPr>
          <p:nvPr>
            <p:ph type="dt" sz="half" idx="10"/>
          </p:nvPr>
        </p:nvSpPr>
        <p:spPr/>
        <p:txBody>
          <a:bodyPr/>
          <a:lstStyle/>
          <a:p>
            <a:fld id="{72FF4884-D800-C04E-BD57-A34AD4860084}" type="datetimeFigureOut">
              <a:t>6/9/25</a:t>
            </a:fld>
            <a:endParaRPr lang="en-US"/>
          </a:p>
        </p:txBody>
      </p:sp>
      <p:sp>
        <p:nvSpPr>
          <p:cNvPr id="5" name="Footer Placeholder 4">
            <a:extLst>
              <a:ext uri="{FF2B5EF4-FFF2-40B4-BE49-F238E27FC236}">
                <a16:creationId xmlns:a16="http://schemas.microsoft.com/office/drawing/2014/main" id="{8712D6DA-4A18-C8E1-539E-66F4B484A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EB7A0-95B4-A6BE-BB51-053DAE29F0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7973420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3627-C0CA-E9DD-49CC-809F93AD6A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60488-ED1D-6B26-C549-D74DADCD0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2CC6B-0ECE-CED9-2F0B-5A7B865050CB}"/>
              </a:ext>
            </a:extLst>
          </p:cNvPr>
          <p:cNvSpPr>
            <a:spLocks noGrp="1"/>
          </p:cNvSpPr>
          <p:nvPr>
            <p:ph type="dt" sz="half" idx="10"/>
          </p:nvPr>
        </p:nvSpPr>
        <p:spPr/>
        <p:txBody>
          <a:bodyPr/>
          <a:lstStyle/>
          <a:p>
            <a:fld id="{72FF4884-D800-C04E-BD57-A34AD4860084}" type="datetimeFigureOut">
              <a:t>6/9/25</a:t>
            </a:fld>
            <a:endParaRPr lang="en-US"/>
          </a:p>
        </p:txBody>
      </p:sp>
      <p:sp>
        <p:nvSpPr>
          <p:cNvPr id="5" name="Footer Placeholder 4">
            <a:extLst>
              <a:ext uri="{FF2B5EF4-FFF2-40B4-BE49-F238E27FC236}">
                <a16:creationId xmlns:a16="http://schemas.microsoft.com/office/drawing/2014/main" id="{5625E570-E8B3-1C29-E50B-07DAB82C9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EB990-6B52-0332-5BA9-4AC714F216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7219995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35702-50B2-3BAF-6C8F-C1903147D19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DFB6E0-E85D-E908-FCA1-8DEC56B9569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73A8F-8FDF-A8A8-48BE-4D3030693322}"/>
              </a:ext>
            </a:extLst>
          </p:cNvPr>
          <p:cNvSpPr>
            <a:spLocks noGrp="1"/>
          </p:cNvSpPr>
          <p:nvPr>
            <p:ph type="dt" sz="half" idx="10"/>
          </p:nvPr>
        </p:nvSpPr>
        <p:spPr/>
        <p:txBody>
          <a:bodyPr/>
          <a:lstStyle/>
          <a:p>
            <a:fld id="{72FF4884-D800-C04E-BD57-A34AD4860084}" type="datetimeFigureOut">
              <a:t>6/9/25</a:t>
            </a:fld>
            <a:endParaRPr lang="en-US"/>
          </a:p>
        </p:txBody>
      </p:sp>
      <p:sp>
        <p:nvSpPr>
          <p:cNvPr id="5" name="Footer Placeholder 4">
            <a:extLst>
              <a:ext uri="{FF2B5EF4-FFF2-40B4-BE49-F238E27FC236}">
                <a16:creationId xmlns:a16="http://schemas.microsoft.com/office/drawing/2014/main" id="{18A9D65E-E2EE-04C9-25FD-518C24922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5AF57-AFD9-7641-A536-4D59B547D7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3574592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D122-7A89-F82A-D3EB-E0EA8BAD5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54A42-160E-5705-8041-DFBBCE297B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B77A1-A5EB-12FF-C649-765C2AEB6DC3}"/>
              </a:ext>
            </a:extLst>
          </p:cNvPr>
          <p:cNvSpPr>
            <a:spLocks noGrp="1"/>
          </p:cNvSpPr>
          <p:nvPr>
            <p:ph type="dt" sz="half" idx="10"/>
          </p:nvPr>
        </p:nvSpPr>
        <p:spPr/>
        <p:txBody>
          <a:bodyPr/>
          <a:lstStyle/>
          <a:p>
            <a:fld id="{72FF4884-D800-C04E-BD57-A34AD4860084}" type="datetimeFigureOut">
              <a:t>6/9/25</a:t>
            </a:fld>
            <a:endParaRPr lang="en-US"/>
          </a:p>
        </p:txBody>
      </p:sp>
      <p:sp>
        <p:nvSpPr>
          <p:cNvPr id="5" name="Footer Placeholder 4">
            <a:extLst>
              <a:ext uri="{FF2B5EF4-FFF2-40B4-BE49-F238E27FC236}">
                <a16:creationId xmlns:a16="http://schemas.microsoft.com/office/drawing/2014/main" id="{73EEC994-CD1B-84BA-2F1E-0AA835F3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DBF87-589E-E5F2-C5EC-BCDC6007C2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8102328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BCDC-9D75-7940-3CD3-932BBC6A40E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C730C9D-410A-BEE8-A88D-E8DBCB887FB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6C78FE-864F-8DF4-A504-A0CEE98E88EF}"/>
              </a:ext>
            </a:extLst>
          </p:cNvPr>
          <p:cNvSpPr>
            <a:spLocks noGrp="1"/>
          </p:cNvSpPr>
          <p:nvPr>
            <p:ph type="dt" sz="half" idx="10"/>
          </p:nvPr>
        </p:nvSpPr>
        <p:spPr/>
        <p:txBody>
          <a:bodyPr/>
          <a:lstStyle/>
          <a:p>
            <a:fld id="{72FF4884-D800-C04E-BD57-A34AD4860084}" type="datetimeFigureOut">
              <a:t>6/9/25</a:t>
            </a:fld>
            <a:endParaRPr lang="en-US"/>
          </a:p>
        </p:txBody>
      </p:sp>
      <p:sp>
        <p:nvSpPr>
          <p:cNvPr id="5" name="Footer Placeholder 4">
            <a:extLst>
              <a:ext uri="{FF2B5EF4-FFF2-40B4-BE49-F238E27FC236}">
                <a16:creationId xmlns:a16="http://schemas.microsoft.com/office/drawing/2014/main" id="{AF04C293-4A32-F2C3-3B48-3460F2AD0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E79AE-4A47-AB03-8F6B-00242CCA11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20820973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3A5A-4430-306B-143C-0ACDA2AC5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09BA5A-D421-3565-1D32-1CE8D874EAF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970A9E-FD8C-8224-6C54-CF3A8D3821E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C2F184-9887-706D-67A3-68149E9D6094}"/>
              </a:ext>
            </a:extLst>
          </p:cNvPr>
          <p:cNvSpPr>
            <a:spLocks noGrp="1"/>
          </p:cNvSpPr>
          <p:nvPr>
            <p:ph type="dt" sz="half" idx="10"/>
          </p:nvPr>
        </p:nvSpPr>
        <p:spPr/>
        <p:txBody>
          <a:bodyPr/>
          <a:lstStyle/>
          <a:p>
            <a:fld id="{72FF4884-D800-C04E-BD57-A34AD4860084}" type="datetimeFigureOut">
              <a:t>6/9/25</a:t>
            </a:fld>
            <a:endParaRPr lang="en-US"/>
          </a:p>
        </p:txBody>
      </p:sp>
      <p:sp>
        <p:nvSpPr>
          <p:cNvPr id="6" name="Footer Placeholder 5">
            <a:extLst>
              <a:ext uri="{FF2B5EF4-FFF2-40B4-BE49-F238E27FC236}">
                <a16:creationId xmlns:a16="http://schemas.microsoft.com/office/drawing/2014/main" id="{AE198C7F-A865-810F-72FF-2212703FA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88AFC6-8528-B92D-BA43-6AD060F90F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779933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6D7A-78BC-35A0-BEFD-C68E9747776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4C38ED-038A-2774-486E-812AF6D64A0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C174A7-C04C-53FB-9C48-A912D5EF9FF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5A628-9C82-065F-922E-FB46CE2FC4F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397B693-78EE-8A10-C89B-3B05EE9D506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1B9DEB-AD76-3739-3935-6D573DB98947}"/>
              </a:ext>
            </a:extLst>
          </p:cNvPr>
          <p:cNvSpPr>
            <a:spLocks noGrp="1"/>
          </p:cNvSpPr>
          <p:nvPr>
            <p:ph type="dt" sz="half" idx="10"/>
          </p:nvPr>
        </p:nvSpPr>
        <p:spPr/>
        <p:txBody>
          <a:bodyPr/>
          <a:lstStyle/>
          <a:p>
            <a:fld id="{72FF4884-D800-C04E-BD57-A34AD4860084}" type="datetimeFigureOut">
              <a:t>6/9/25</a:t>
            </a:fld>
            <a:endParaRPr lang="en-US"/>
          </a:p>
        </p:txBody>
      </p:sp>
      <p:sp>
        <p:nvSpPr>
          <p:cNvPr id="8" name="Footer Placeholder 7">
            <a:extLst>
              <a:ext uri="{FF2B5EF4-FFF2-40B4-BE49-F238E27FC236}">
                <a16:creationId xmlns:a16="http://schemas.microsoft.com/office/drawing/2014/main" id="{7921654C-01C3-BF44-7EE3-7EB03918A3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B578F5-494E-2214-76A5-E2A5CCBC94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2898973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8EE0-DF8F-53FA-308C-C09766751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98274-2844-009C-AF5B-1DB31A997D46}"/>
              </a:ext>
            </a:extLst>
          </p:cNvPr>
          <p:cNvSpPr>
            <a:spLocks noGrp="1"/>
          </p:cNvSpPr>
          <p:nvPr>
            <p:ph type="dt" sz="half" idx="10"/>
          </p:nvPr>
        </p:nvSpPr>
        <p:spPr/>
        <p:txBody>
          <a:bodyPr/>
          <a:lstStyle/>
          <a:p>
            <a:fld id="{72FF4884-D800-C04E-BD57-A34AD4860084}" type="datetimeFigureOut">
              <a:t>6/9/25</a:t>
            </a:fld>
            <a:endParaRPr lang="en-US"/>
          </a:p>
        </p:txBody>
      </p:sp>
      <p:sp>
        <p:nvSpPr>
          <p:cNvPr id="4" name="Footer Placeholder 3">
            <a:extLst>
              <a:ext uri="{FF2B5EF4-FFF2-40B4-BE49-F238E27FC236}">
                <a16:creationId xmlns:a16="http://schemas.microsoft.com/office/drawing/2014/main" id="{325489E3-5A43-9AB5-FDB4-5E489988E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891594-7555-3E0C-52B3-8699B2E1ED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8991716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37235-0D3C-C8EE-7528-6575F7E8E8DB}"/>
              </a:ext>
            </a:extLst>
          </p:cNvPr>
          <p:cNvSpPr>
            <a:spLocks noGrp="1"/>
          </p:cNvSpPr>
          <p:nvPr>
            <p:ph type="dt" sz="half" idx="10"/>
          </p:nvPr>
        </p:nvSpPr>
        <p:spPr/>
        <p:txBody>
          <a:bodyPr/>
          <a:lstStyle/>
          <a:p>
            <a:fld id="{72FF4884-D800-C04E-BD57-A34AD4860084}" type="datetimeFigureOut">
              <a:t>6/9/25</a:t>
            </a:fld>
            <a:endParaRPr lang="en-US"/>
          </a:p>
        </p:txBody>
      </p:sp>
      <p:sp>
        <p:nvSpPr>
          <p:cNvPr id="3" name="Footer Placeholder 2">
            <a:extLst>
              <a:ext uri="{FF2B5EF4-FFF2-40B4-BE49-F238E27FC236}">
                <a16:creationId xmlns:a16="http://schemas.microsoft.com/office/drawing/2014/main" id="{339BD32D-EEFF-0F49-2DCD-400C1E9F37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9E7989-0E71-3D91-4012-3A1EC44DB1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06387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31B9-D3A6-5ED6-4FC0-B741D7B2CA7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D110819-C861-02E1-5CFB-FB0C89E4BA7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7A5219-8258-CCB9-3AC9-906B854FCD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95FA484-4D56-6DE5-7095-8AD5971AC7DA}"/>
              </a:ext>
            </a:extLst>
          </p:cNvPr>
          <p:cNvSpPr>
            <a:spLocks noGrp="1"/>
          </p:cNvSpPr>
          <p:nvPr>
            <p:ph type="dt" sz="half" idx="10"/>
          </p:nvPr>
        </p:nvSpPr>
        <p:spPr/>
        <p:txBody>
          <a:bodyPr/>
          <a:lstStyle/>
          <a:p>
            <a:fld id="{72FF4884-D800-C04E-BD57-A34AD4860084}" type="datetimeFigureOut">
              <a:t>6/9/25</a:t>
            </a:fld>
            <a:endParaRPr lang="en-US"/>
          </a:p>
        </p:txBody>
      </p:sp>
      <p:sp>
        <p:nvSpPr>
          <p:cNvPr id="6" name="Footer Placeholder 5">
            <a:extLst>
              <a:ext uri="{FF2B5EF4-FFF2-40B4-BE49-F238E27FC236}">
                <a16:creationId xmlns:a16="http://schemas.microsoft.com/office/drawing/2014/main" id="{921E5B46-5804-25BD-2F37-010C9509D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33345-166C-263A-0614-C1B5575010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0312193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4DDF-F647-C3CC-10C2-0F8FBDF165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688CF9-F616-42F9-4912-F3BEB93FBE6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4006BE9-37B4-50C9-1952-C3DD893256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A106B8D-C40F-AAF0-FEAC-EAA766AB08DE}"/>
              </a:ext>
            </a:extLst>
          </p:cNvPr>
          <p:cNvSpPr>
            <a:spLocks noGrp="1"/>
          </p:cNvSpPr>
          <p:nvPr>
            <p:ph type="dt" sz="half" idx="10"/>
          </p:nvPr>
        </p:nvSpPr>
        <p:spPr/>
        <p:txBody>
          <a:bodyPr/>
          <a:lstStyle/>
          <a:p>
            <a:fld id="{72FF4884-D800-C04E-BD57-A34AD4860084}" type="datetimeFigureOut">
              <a:t>6/9/25</a:t>
            </a:fld>
            <a:endParaRPr lang="en-US"/>
          </a:p>
        </p:txBody>
      </p:sp>
      <p:sp>
        <p:nvSpPr>
          <p:cNvPr id="6" name="Footer Placeholder 5">
            <a:extLst>
              <a:ext uri="{FF2B5EF4-FFF2-40B4-BE49-F238E27FC236}">
                <a16:creationId xmlns:a16="http://schemas.microsoft.com/office/drawing/2014/main" id="{323E5861-26A8-5173-4D6B-933D2BD25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D5636-4301-F3B2-410E-0BAD363505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40387231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49680-6DB2-11F1-CC9A-A88511EEEED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EE77BF-8F2E-1D73-FAEA-12EAB086FE9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5A688-64BF-A033-176C-B70666E9E84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2FF4884-D800-C04E-BD57-A34AD4860084}" type="datetimeFigureOut">
              <a:t>6/9/25</a:t>
            </a:fld>
            <a:endParaRPr lang="en-US"/>
          </a:p>
        </p:txBody>
      </p:sp>
      <p:sp>
        <p:nvSpPr>
          <p:cNvPr id="5" name="Footer Placeholder 4">
            <a:extLst>
              <a:ext uri="{FF2B5EF4-FFF2-40B4-BE49-F238E27FC236}">
                <a16:creationId xmlns:a16="http://schemas.microsoft.com/office/drawing/2014/main" id="{9E547260-F4AE-7E55-C834-369BE510A24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7F073A-A191-648E-274C-EA428747478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7141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gaXyWyDm2mk"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s://www.houzz.com/cost/70-wood-stove-installation-cost" TargetMode="External"/><Relationship Id="rId3" Type="http://schemas.openxmlformats.org/officeDocument/2006/relationships/hyperlink" Target="https://www.homedepot.com/p/Ashley-Hearth-Products-3-200-sq-ft-EPA-Certified-Pedestal-Wood-Burning-Stove-with-Blower-AW3200E-P/313742319" TargetMode="External"/><Relationship Id="rId7" Type="http://schemas.openxmlformats.org/officeDocument/2006/relationships/hyperlink" Target="https://homeguide.com/costs/wood-stove-installation-cost" TargetMode="External"/><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hyperlink" Target="https://myfireplaceproducts.com/us_en/ht-3000-wood-stove-db07300" TargetMode="External"/><Relationship Id="rId5" Type="http://schemas.openxmlformats.org/officeDocument/2006/relationships/hyperlink" Target="https://www.popularmechanics.com/home/g37791189/best-wood-stoves/" TargetMode="External"/><Relationship Id="rId4" Type="http://schemas.openxmlformats.org/officeDocument/2006/relationships/hyperlink" Target="https://www.drolet.ca/en/products/stoves/"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usstove.com/stoves/wood-stoves/" TargetMode="External"/><Relationship Id="rId2" Type="http://schemas.openxmlformats.org/officeDocument/2006/relationships/hyperlink" Target="https://www.usstove.com/brand/ashley-hearth-products/" TargetMode="Externa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www.youtube.com/watch?v=IqJehn5mb9k"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hearthstonestoves.com/wood/wood-stoves/" TargetMode="External"/><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hyperlink" Target="https://www.youtube.com/watch?v=Sj8rDK4PXxM" TargetMode="External"/><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hopXmMXrqAY" TargetMode="External"/><Relationship Id="rId3" Type="http://schemas.openxmlformats.org/officeDocument/2006/relationships/image" Target="../media/image58.png"/><Relationship Id="rId7" Type="http://schemas.openxmlformats.org/officeDocument/2006/relationships/hyperlink" Target="https://youtu.be/qg_s9IzF8sw" TargetMode="External"/><Relationship Id="rId2"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hyperlink" Target="https://youtu.be/5-2NuTN_Yzs" TargetMode="External"/><Relationship Id="rId5" Type="http://schemas.openxmlformats.org/officeDocument/2006/relationships/hyperlink" Target="https://www.youtube.com/watch?v=iGZWx0gwRCo" TargetMode="External"/><Relationship Id="rId4" Type="http://schemas.openxmlformats.org/officeDocument/2006/relationships/image" Target="../media/image59.png"/><Relationship Id="rId9"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www.youtube.com/watch?v=Df-sVM-hxrE"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www.youtube.com/watch?v=yPtVhpHXg0E"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youtube.com/watch?v=_DajfQQN7qM" TargetMode="Externa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2.xml.rels><?xml version="1.0" encoding="UTF-8" standalone="yes"?>
<Relationships xmlns="http://schemas.openxmlformats.org/package/2006/relationships"><Relationship Id="rId8" Type="http://schemas.openxmlformats.org/officeDocument/2006/relationships/hyperlink" Target="http://www.stovemaster.com/html_en/designsystem.html" TargetMode="External"/><Relationship Id="rId13" Type="http://schemas.openxmlformats.org/officeDocument/2006/relationships/hyperlink" Target="https://donkey32.proboards.com/thread/40/rocket-bell-stove" TargetMode="External"/><Relationship Id="rId18" Type="http://schemas.openxmlformats.org/officeDocument/2006/relationships/image" Target="../media/image12.png"/><Relationship Id="rId3" Type="http://schemas.openxmlformats.org/officeDocument/2006/relationships/hyperlink" Target="https://www.firespeaking.com/masonry-heaters/rocket-mass-heaters/rocket-mass-heater-cookstove/" TargetMode="External"/><Relationship Id="rId7" Type="http://schemas.openxmlformats.org/officeDocument/2006/relationships/hyperlink" Target="https://www.mha-net.org/docs/admin/Manual.pdf" TargetMode="External"/><Relationship Id="rId12" Type="http://schemas.openxmlformats.org/officeDocument/2006/relationships/hyperlink" Target="https://www.vermontwoodstove.com/masonry-heater/" TargetMode="External"/><Relationship Id="rId17" Type="http://schemas.openxmlformats.org/officeDocument/2006/relationships/image" Target="../media/image11.jpeg"/><Relationship Id="rId2" Type="http://schemas.openxmlformats.org/officeDocument/2006/relationships/hyperlink" Target="https://www.handprintpress.com/tech/recent-research-on-rocket-mass-heaters-and-bell-design/" TargetMode="External"/><Relationship Id="rId16"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heatkit.com/docs/shabaldin/Basics%20for%20the%20design%20of%20wood..htm" TargetMode="External"/><Relationship Id="rId11" Type="http://schemas.openxmlformats.org/officeDocument/2006/relationships/hyperlink" Target="https://tempcast.com/" TargetMode="External"/><Relationship Id="rId5" Type="http://schemas.openxmlformats.org/officeDocument/2006/relationships/hyperlink" Target="https://donkey32.proboards.com/thread/2171/double-masonry-heater-suggestions-welcome" TargetMode="External"/><Relationship Id="rId15" Type="http://schemas.openxmlformats.org/officeDocument/2006/relationships/image" Target="../media/image9.jpeg"/><Relationship Id="rId10" Type="http://schemas.openxmlformats.org/officeDocument/2006/relationships/hyperlink" Target="http://forum.driveonwood.com/t/masonry-heaters/7155?page=3" TargetMode="External"/><Relationship Id="rId4" Type="http://schemas.openxmlformats.org/officeDocument/2006/relationships/hyperlink" Target="https://permies.com/t/102393/Horizontal-bench-vertical-bell" TargetMode="External"/><Relationship Id="rId9" Type="http://schemas.openxmlformats.org/officeDocument/2006/relationships/hyperlink" Target="https://masonrymagazine.com/blog/2017/09/01/masonry-heaters-and-wood-fired-bake-ovens/" TargetMode="External"/><Relationship Id="rId14" Type="http://schemas.openxmlformats.org/officeDocument/2006/relationships/image" Target="../media/image8.jpeg"/></Relationships>
</file>

<file path=ppt/slides/_rels/slide2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hyperlink" Target="https://www.youtube.com/watch?v=Zd-93HLnkb4" TargetMode="Externa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hyperlink" Target="https://www.youtube.com/watch?v=6uuhrdmfnqo" TargetMode="External"/><Relationship Id="rId4" Type="http://schemas.openxmlformats.org/officeDocument/2006/relationships/hyperlink" Target="https://www.youtube.com/watch?v=qZxJYOP13M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hmTkL5oUCDU" TargetMode="External"/><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hyperlink" Target="https://www.youtube.com/watch?v=5oledpf2ocU"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ujsfXvWAd48" TargetMode="External"/><Relationship Id="rId13" Type="http://schemas.openxmlformats.org/officeDocument/2006/relationships/image" Target="../media/image78.png"/><Relationship Id="rId3" Type="http://schemas.openxmlformats.org/officeDocument/2006/relationships/image" Target="../media/image75.jpeg"/><Relationship Id="rId7" Type="http://schemas.openxmlformats.org/officeDocument/2006/relationships/hyperlink" Target="https://www.youtube.com/watch?v=IfBKBvTFgXo" TargetMode="External"/><Relationship Id="rId12"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hyperlink" Target="https://www.youtube.com/watch?v=oDGGlaVFqZU" TargetMode="External"/><Relationship Id="rId11" Type="http://schemas.openxmlformats.org/officeDocument/2006/relationships/hyperlink" Target="https://www.silverfire.us/304-stainless-steel-scout-stove" TargetMode="External"/><Relationship Id="rId5" Type="http://schemas.openxmlformats.org/officeDocument/2006/relationships/hyperlink" Target="https://www.silverfire.us/survivor-rocket-stove-p10" TargetMode="External"/><Relationship Id="rId10" Type="http://schemas.openxmlformats.org/officeDocument/2006/relationships/hyperlink" Target="https://www.petromax.de/en/px-produkte/rocketstove-rf33/" TargetMode="External"/><Relationship Id="rId4" Type="http://schemas.openxmlformats.org/officeDocument/2006/relationships/image" Target="../media/image76.png"/><Relationship Id="rId9" Type="http://schemas.openxmlformats.org/officeDocument/2006/relationships/hyperlink" Target="https://www.youtube.com/watch?v=8DwT-Vqy_Uc" TargetMode="External"/><Relationship Id="rId14" Type="http://schemas.openxmlformats.org/officeDocument/2006/relationships/image" Target="../media/image79.jpeg"/></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hyperlink" Target="https://www.amazon.com/dp/B000MKOWRU/" TargetMode="External"/><Relationship Id="rId5" Type="http://schemas.openxmlformats.org/officeDocument/2006/relationships/image" Target="../media/image84.png"/><Relationship Id="rId4" Type="http://schemas.openxmlformats.org/officeDocument/2006/relationships/image" Target="../media/image83.jpeg"/></Relationships>
</file>

<file path=ppt/slides/_rels/slide26.xml.rels><?xml version="1.0" encoding="UTF-8" standalone="yes"?>
<Relationships xmlns="http://schemas.openxmlformats.org/package/2006/relationships"><Relationship Id="rId8" Type="http://schemas.openxmlformats.org/officeDocument/2006/relationships/hyperlink" Target="https://www.amazon.com/dp/B015NRQA7G/" TargetMode="External"/><Relationship Id="rId13" Type="http://schemas.openxmlformats.org/officeDocument/2006/relationships/hyperlink" Target="https://www.amazon.com/dp/B09WQT32B2/" TargetMode="External"/><Relationship Id="rId3" Type="http://schemas.openxmlformats.org/officeDocument/2006/relationships/hyperlink" Target="https://www.amazon.com/dp/B0BL29DRZT/" TargetMode="External"/><Relationship Id="rId7" Type="http://schemas.openxmlformats.org/officeDocument/2006/relationships/image" Target="../media/image87.png"/><Relationship Id="rId12"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hyperlink" Target="https://www.amazon.com/dp/B015NRQ6OS/" TargetMode="External"/><Relationship Id="rId11" Type="http://schemas.openxmlformats.org/officeDocument/2006/relationships/hyperlink" Target="https://www.amazon.com/dp/B07SHJ1RLN/" TargetMode="External"/><Relationship Id="rId5" Type="http://schemas.openxmlformats.org/officeDocument/2006/relationships/hyperlink" Target="https://www.amazon.com/dp/B08FTJDK11/" TargetMode="External"/><Relationship Id="rId10" Type="http://schemas.openxmlformats.org/officeDocument/2006/relationships/image" Target="../media/image89.png"/><Relationship Id="rId4" Type="http://schemas.openxmlformats.org/officeDocument/2006/relationships/image" Target="../media/image86.png"/><Relationship Id="rId9"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hyperlink" Target="https://www.wisewaypelletstove.com/specs/" TargetMode="External"/><Relationship Id="rId2" Type="http://schemas.openxmlformats.org/officeDocument/2006/relationships/hyperlink" Target="https://www.youtube.com/watch?v=Kjyf4dBViic" TargetMode="External"/><Relationship Id="rId1" Type="http://schemas.openxmlformats.org/officeDocument/2006/relationships/slideLayout" Target="../slideLayouts/slideLayout7.xml"/><Relationship Id="rId5" Type="http://schemas.openxmlformats.org/officeDocument/2006/relationships/image" Target="../media/image91.jpeg"/><Relationship Id="rId4" Type="http://schemas.openxmlformats.org/officeDocument/2006/relationships/hyperlink" Target="https://www.wisewaypelletstove.com/"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roquetinho.eu/files/roquetinho-en.pdf" TargetMode="External"/><Relationship Id="rId3" Type="http://schemas.openxmlformats.org/officeDocument/2006/relationships/hyperlink" Target="https://batchrocket.eu/en/designs" TargetMode="External"/><Relationship Id="rId7" Type="http://schemas.openxmlformats.org/officeDocument/2006/relationships/hyperlink" Target="https://permies.com/t/156820/Experience-Kuznetsov-Stoves" TargetMode="External"/><Relationship Id="rId12" Type="http://schemas.openxmlformats.org/officeDocument/2006/relationships/image" Target="../media/image13.png"/><Relationship Id="rId2" Type="http://schemas.openxmlformats.org/officeDocument/2006/relationships/hyperlink" Target="https://batchrocket.eu/" TargetMode="External"/><Relationship Id="rId1" Type="http://schemas.openxmlformats.org/officeDocument/2006/relationships/slideLayout" Target="../slideLayouts/slideLayout7.xml"/><Relationship Id="rId6" Type="http://schemas.openxmlformats.org/officeDocument/2006/relationships/hyperlink" Target="https://www.youtube.com/watch?v=VL7O8qLXz24" TargetMode="External"/><Relationship Id="rId11" Type="http://schemas.openxmlformats.org/officeDocument/2006/relationships/hyperlink" Target="http://www.bergkachel.nl/" TargetMode="External"/><Relationship Id="rId5" Type="http://schemas.openxmlformats.org/officeDocument/2006/relationships/hyperlink" Target="https://www.youtube.com/@batchrocketproject4720" TargetMode="External"/><Relationship Id="rId10" Type="http://schemas.openxmlformats.org/officeDocument/2006/relationships/hyperlink" Target="https://donkey32.proboards.com/thread/40/rocket-bell-stove" TargetMode="External"/><Relationship Id="rId4" Type="http://schemas.openxmlformats.org/officeDocument/2006/relationships/hyperlink" Target="https://www.rocketstoves.com/case-studies/peter-van-den-berg/" TargetMode="External"/><Relationship Id="rId9" Type="http://schemas.openxmlformats.org/officeDocument/2006/relationships/hyperlink" Target="https://www.handprintpress.com/tech/improving-woodstove-efficiency-rocket-stoves-masonry-heater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hyperlink" Target="https://en.wikipedia.org/wiki/Rocket_stove" TargetMode="Externa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www.youtube.com/watch?v=SUHCsZHNMmg" TargetMode="External"/><Relationship Id="rId4" Type="http://schemas.openxmlformats.org/officeDocument/2006/relationships/hyperlink" Target="https://en.wikipedia.org/wiki/Ami_Argand"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hyperlink" Target="http://my.waldenlabs.com/catalog/rocket-mass-heaters/" TargetMode="External"/><Relationship Id="rId7" Type="http://schemas.openxmlformats.org/officeDocument/2006/relationships/image" Target="../media/image19.png"/><Relationship Id="rId12"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hyperlink" Target="https://www.youtube.com/watch?v=Sqznv5GDSWc" TargetMode="External"/><Relationship Id="rId11" Type="http://schemas.openxmlformats.org/officeDocument/2006/relationships/image" Target="../media/image21.png"/><Relationship Id="rId5" Type="http://schemas.openxmlformats.org/officeDocument/2006/relationships/hyperlink" Target="https://richsoil.com/rocket-stove-mass-heater.jsp" TargetMode="External"/><Relationship Id="rId10" Type="http://schemas.openxmlformats.org/officeDocument/2006/relationships/image" Target="../media/image2.png"/><Relationship Id="rId4" Type="http://schemas.openxmlformats.org/officeDocument/2006/relationships/hyperlink" Target="https://commonsensehome.com/rocket-mass-heaters/" TargetMode="External"/><Relationship Id="rId9" Type="http://schemas.openxmlformats.org/officeDocument/2006/relationships/image" Target="../media/image3.jpe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29.png"/><Relationship Id="rId3" Type="http://schemas.openxmlformats.org/officeDocument/2006/relationships/hyperlink" Target="https://www.youtube.com/watch?v=eC3MITjo8M4&amp;list=PLHsjz15Szmf3_7p4trNDtZGB15jIiW8Ko" TargetMode="External"/><Relationship Id="rId7" Type="http://schemas.openxmlformats.org/officeDocument/2006/relationships/image" Target="../media/image25.png"/><Relationship Id="rId12" Type="http://schemas.openxmlformats.org/officeDocument/2006/relationships/image" Target="../media/image28.png"/><Relationship Id="rId2" Type="http://schemas.openxmlformats.org/officeDocument/2006/relationships/hyperlink" Target="https://www.etsy.com/shop/HoneyDoCarpenterShop" TargetMode="External"/><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hyperlink" Target="https://www.youtube.com/watch?v=DGhgFLruyaE" TargetMode="External"/><Relationship Id="rId5" Type="http://schemas.openxmlformats.org/officeDocument/2006/relationships/image" Target="../media/image23.png"/><Relationship Id="rId10" Type="http://schemas.openxmlformats.org/officeDocument/2006/relationships/hyperlink" Target="https://www.youtube.com/watch?v=aSLJCPR1Prw" TargetMode="External"/><Relationship Id="rId4" Type="http://schemas.openxmlformats.org/officeDocument/2006/relationships/hyperlink" Target="https://www.kickstarter.com/projects/86171610/light-and-portable-rocket-mass-heater-design" TargetMode="External"/><Relationship Id="rId9" Type="http://schemas.openxmlformats.org/officeDocument/2006/relationships/image" Target="../media/image27.png"/><Relationship Id="rId1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hyperlink" Target="https://www.youtube.com/watch?v=xOe_xSTqn1k" TargetMode="External"/><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hyperlink" Target="https://www.youtube.com/watch?v=vXHmcKWfFw4" TargetMode="External"/><Relationship Id="rId4" Type="http://schemas.openxmlformats.org/officeDocument/2006/relationships/image" Target="../media/image33.png"/><Relationship Id="rId9" Type="http://schemas.openxmlformats.org/officeDocument/2006/relationships/hyperlink" Target="https://www.youtube.com/watch?v=452OyvGdzP4"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jpeg"/></Relationships>
</file>

<file path=ppt/slides/_rels/slide9.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image" Target="../media/image42.jpeg"/><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7A5CE-1DDF-380A-AA44-B05B838FFBB6}"/>
              </a:ext>
            </a:extLst>
          </p:cNvPr>
          <p:cNvSpPr txBox="1"/>
          <p:nvPr/>
        </p:nvSpPr>
        <p:spPr>
          <a:xfrm>
            <a:off x="3128991" y="500389"/>
            <a:ext cx="3432979" cy="1446550"/>
          </a:xfrm>
          <a:prstGeom prst="rect">
            <a:avLst/>
          </a:prstGeom>
          <a:noFill/>
        </p:spPr>
        <p:txBody>
          <a:bodyPr wrap="square" rtlCol="0">
            <a:spAutoFit/>
          </a:bodyPr>
          <a:lstStyle/>
          <a:p>
            <a:pPr algn="ctr"/>
            <a:r>
              <a:rPr lang="en-US" sz="4400" b="1" dirty="0">
                <a:solidFill>
                  <a:srgbClr val="00B0F0"/>
                </a:solidFill>
              </a:rPr>
              <a:t>Wood Stove</a:t>
            </a:r>
          </a:p>
          <a:p>
            <a:pPr algn="ctr"/>
            <a:r>
              <a:rPr lang="en-US" sz="4400" b="1" dirty="0">
                <a:solidFill>
                  <a:srgbClr val="00B0F0"/>
                </a:solidFill>
              </a:rPr>
              <a:t>Rocket Stove</a:t>
            </a:r>
          </a:p>
        </p:txBody>
      </p:sp>
      <p:pic>
        <p:nvPicPr>
          <p:cNvPr id="3" name="Picture 2">
            <a:extLst>
              <a:ext uri="{FF2B5EF4-FFF2-40B4-BE49-F238E27FC236}">
                <a16:creationId xmlns:a16="http://schemas.microsoft.com/office/drawing/2014/main" id="{17BCD2D2-0870-2D25-EA31-598E49063F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25" y="30328"/>
            <a:ext cx="1217266" cy="1333786"/>
          </a:xfrm>
          <a:prstGeom prst="rect">
            <a:avLst/>
          </a:prstGeom>
          <a:ln>
            <a:solidFill>
              <a:srgbClr val="FF0000"/>
            </a:solidFill>
          </a:ln>
        </p:spPr>
      </p:pic>
      <p:pic>
        <p:nvPicPr>
          <p:cNvPr id="4" name="Picture 8" descr="IdeoZone :: How To Build An L-shaped Rocket Mass Heater">
            <a:extLst>
              <a:ext uri="{FF2B5EF4-FFF2-40B4-BE49-F238E27FC236}">
                <a16:creationId xmlns:a16="http://schemas.microsoft.com/office/drawing/2014/main" id="{8484E98C-A022-2F76-BAC0-B1F0D01EBE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4366" y="3276037"/>
            <a:ext cx="2135080" cy="180256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6" descr="The Basics on a Rocket Mass Heater - Grit">
            <a:extLst>
              <a:ext uri="{FF2B5EF4-FFF2-40B4-BE49-F238E27FC236}">
                <a16:creationId xmlns:a16="http://schemas.microsoft.com/office/drawing/2014/main" id="{E36053D9-D296-0B43-7FAC-BBF3A733330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28957" y="3275164"/>
            <a:ext cx="2702703" cy="180344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92210-1AD3-D26B-79D4-AB598693BB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0331" y="162618"/>
            <a:ext cx="1334567" cy="1136940"/>
          </a:xfrm>
          <a:prstGeom prst="rect">
            <a:avLst/>
          </a:prstGeom>
          <a:ln>
            <a:solidFill>
              <a:srgbClr val="FF0000"/>
            </a:solidFill>
          </a:ln>
        </p:spPr>
      </p:pic>
      <p:pic>
        <p:nvPicPr>
          <p:cNvPr id="7" name="Picture 6">
            <a:extLst>
              <a:ext uri="{FF2B5EF4-FFF2-40B4-BE49-F238E27FC236}">
                <a16:creationId xmlns:a16="http://schemas.microsoft.com/office/drawing/2014/main" id="{588DA6EF-BC07-026F-9C6D-82259E727F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768" y="3242553"/>
            <a:ext cx="1683613" cy="1187033"/>
          </a:xfrm>
          <a:prstGeom prst="rect">
            <a:avLst/>
          </a:prstGeom>
          <a:ln>
            <a:solidFill>
              <a:srgbClr val="FF0000"/>
            </a:solidFill>
          </a:ln>
        </p:spPr>
      </p:pic>
      <p:sp>
        <p:nvSpPr>
          <p:cNvPr id="8" name="TextBox 7">
            <a:extLst>
              <a:ext uri="{FF2B5EF4-FFF2-40B4-BE49-F238E27FC236}">
                <a16:creationId xmlns:a16="http://schemas.microsoft.com/office/drawing/2014/main" id="{23E1CD01-A92E-A441-E3D9-230767FF8BA3}"/>
              </a:ext>
            </a:extLst>
          </p:cNvPr>
          <p:cNvSpPr txBox="1"/>
          <p:nvPr/>
        </p:nvSpPr>
        <p:spPr>
          <a:xfrm>
            <a:off x="1903931" y="1561439"/>
            <a:ext cx="1225060" cy="106182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Masonry Heater</a:t>
            </a:r>
          </a:p>
          <a:p>
            <a:pPr algn="ctr"/>
            <a:r>
              <a:rPr lang="en-US" sz="900" dirty="0">
                <a:solidFill>
                  <a:srgbClr val="FF0000"/>
                </a:solidFill>
              </a:rPr>
              <a:t>https://</a:t>
            </a:r>
            <a:r>
              <a:rPr lang="en-US" sz="900" dirty="0" err="1">
                <a:solidFill>
                  <a:srgbClr val="FF0000"/>
                </a:solidFill>
              </a:rPr>
              <a:t>tempcast.com</a:t>
            </a:r>
            <a:endParaRPr lang="en-US" sz="900" dirty="0">
              <a:solidFill>
                <a:srgbClr val="FF0000"/>
              </a:solidFill>
            </a:endParaRPr>
          </a:p>
          <a:p>
            <a:pPr algn="ctr"/>
            <a:r>
              <a:rPr lang="en-US" sz="900" dirty="0">
                <a:solidFill>
                  <a:srgbClr val="FF0000"/>
                </a:solidFill>
              </a:rPr>
              <a:t>counter-flow design</a:t>
            </a:r>
          </a:p>
          <a:p>
            <a:pPr algn="ctr"/>
            <a:r>
              <a:rPr lang="en-US" sz="900" dirty="0">
                <a:solidFill>
                  <a:srgbClr val="FF0000"/>
                </a:solidFill>
              </a:rPr>
              <a:t>(hot air goes up, then down the sides, then back – and into chimney</a:t>
            </a:r>
          </a:p>
        </p:txBody>
      </p:sp>
      <p:pic>
        <p:nvPicPr>
          <p:cNvPr id="9" name="Picture 4" descr="In From the Cold | Maine Wood Heat Masonry Heaters - New England Today">
            <a:extLst>
              <a:ext uri="{FF2B5EF4-FFF2-40B4-BE49-F238E27FC236}">
                <a16:creationId xmlns:a16="http://schemas.microsoft.com/office/drawing/2014/main" id="{B72D2A1A-6378-6B0C-42FC-B450F15D444D}"/>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a:fillRect/>
          </a:stretch>
        </p:blipFill>
        <p:spPr bwMode="auto">
          <a:xfrm>
            <a:off x="67768" y="1415646"/>
            <a:ext cx="1836163" cy="149191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8200AF-DFD2-A88F-E562-F59AA7AAA376}"/>
              </a:ext>
            </a:extLst>
          </p:cNvPr>
          <p:cNvSpPr txBox="1"/>
          <p:nvPr/>
        </p:nvSpPr>
        <p:spPr>
          <a:xfrm>
            <a:off x="1340496" y="397139"/>
            <a:ext cx="563435" cy="507831"/>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Wood Burning Stove</a:t>
            </a:r>
          </a:p>
        </p:txBody>
      </p:sp>
      <p:sp>
        <p:nvSpPr>
          <p:cNvPr id="11" name="TextBox 10">
            <a:extLst>
              <a:ext uri="{FF2B5EF4-FFF2-40B4-BE49-F238E27FC236}">
                <a16:creationId xmlns:a16="http://schemas.microsoft.com/office/drawing/2014/main" id="{BDFB87A6-11E4-42C3-6856-5C403D879119}"/>
              </a:ext>
            </a:extLst>
          </p:cNvPr>
          <p:cNvSpPr txBox="1"/>
          <p:nvPr/>
        </p:nvSpPr>
        <p:spPr>
          <a:xfrm>
            <a:off x="1778881" y="3641756"/>
            <a:ext cx="563435" cy="369332"/>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Russian Stove</a:t>
            </a:r>
          </a:p>
        </p:txBody>
      </p:sp>
      <p:sp>
        <p:nvSpPr>
          <p:cNvPr id="12" name="TextBox 11">
            <a:extLst>
              <a:ext uri="{FF2B5EF4-FFF2-40B4-BE49-F238E27FC236}">
                <a16:creationId xmlns:a16="http://schemas.microsoft.com/office/drawing/2014/main" id="{469A3ADA-8C2D-4B9E-A523-6A3EFAE43FB4}"/>
              </a:ext>
            </a:extLst>
          </p:cNvPr>
          <p:cNvSpPr txBox="1"/>
          <p:nvPr/>
        </p:nvSpPr>
        <p:spPr>
          <a:xfrm>
            <a:off x="5662269" y="3011721"/>
            <a:ext cx="1512231" cy="230832"/>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Rocket Mass Heater</a:t>
            </a:r>
          </a:p>
        </p:txBody>
      </p:sp>
      <p:sp>
        <p:nvSpPr>
          <p:cNvPr id="14" name="TextBox 13">
            <a:extLst>
              <a:ext uri="{FF2B5EF4-FFF2-40B4-BE49-F238E27FC236}">
                <a16:creationId xmlns:a16="http://schemas.microsoft.com/office/drawing/2014/main" id="{44B90FC3-11F3-B606-4DF5-83E3B7D599A4}"/>
              </a:ext>
            </a:extLst>
          </p:cNvPr>
          <p:cNvSpPr txBox="1"/>
          <p:nvPr/>
        </p:nvSpPr>
        <p:spPr>
          <a:xfrm>
            <a:off x="7628882" y="1322864"/>
            <a:ext cx="1177440" cy="261610"/>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100" b="1" dirty="0">
                <a:solidFill>
                  <a:srgbClr val="FF0000"/>
                </a:solidFill>
              </a:rPr>
              <a:t>Rocket Stove</a:t>
            </a:r>
          </a:p>
        </p:txBody>
      </p:sp>
      <p:pic>
        <p:nvPicPr>
          <p:cNvPr id="15" name="Picture 14">
            <a:extLst>
              <a:ext uri="{FF2B5EF4-FFF2-40B4-BE49-F238E27FC236}">
                <a16:creationId xmlns:a16="http://schemas.microsoft.com/office/drawing/2014/main" id="{4D142BBD-63CA-2F57-594F-420C7FEF1D9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87030" y="1613163"/>
            <a:ext cx="877614" cy="1446550"/>
          </a:xfrm>
          <a:prstGeom prst="rect">
            <a:avLst/>
          </a:prstGeom>
          <a:ln>
            <a:solidFill>
              <a:srgbClr val="FF0000"/>
            </a:solidFill>
          </a:ln>
        </p:spPr>
      </p:pic>
    </p:spTree>
    <p:extLst>
      <p:ext uri="{BB962C8B-B14F-4D97-AF65-F5344CB8AC3E}">
        <p14:creationId xmlns:p14="http://schemas.microsoft.com/office/powerpoint/2010/main" val="3739911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3F625-5AE0-C37B-8F8C-93594AA7E4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303" y="1900441"/>
            <a:ext cx="2642350" cy="1776077"/>
          </a:xfrm>
          <a:prstGeom prst="rect">
            <a:avLst/>
          </a:prstGeom>
        </p:spPr>
      </p:pic>
      <p:sp>
        <p:nvSpPr>
          <p:cNvPr id="4" name="TextBox 3">
            <a:extLst>
              <a:ext uri="{FF2B5EF4-FFF2-40B4-BE49-F238E27FC236}">
                <a16:creationId xmlns:a16="http://schemas.microsoft.com/office/drawing/2014/main" id="{14FC2B41-26AC-FBBD-618C-9ABE1E3FB760}"/>
              </a:ext>
            </a:extLst>
          </p:cNvPr>
          <p:cNvSpPr txBox="1"/>
          <p:nvPr/>
        </p:nvSpPr>
        <p:spPr>
          <a:xfrm>
            <a:off x="0" y="0"/>
            <a:ext cx="3260653" cy="523220"/>
          </a:xfrm>
          <a:prstGeom prst="rect">
            <a:avLst/>
          </a:prstGeom>
          <a:noFill/>
        </p:spPr>
        <p:txBody>
          <a:bodyPr wrap="square" rtlCol="0">
            <a:spAutoFit/>
          </a:bodyPr>
          <a:lstStyle/>
          <a:p>
            <a:r>
              <a:rPr lang="en-US" sz="2800" b="1" dirty="0" err="1"/>
              <a:t>Kuznetsovs</a:t>
            </a:r>
            <a:r>
              <a:rPr lang="en-US" sz="2800" b="1" dirty="0"/>
              <a:t> stove</a:t>
            </a:r>
          </a:p>
        </p:txBody>
      </p:sp>
      <p:sp>
        <p:nvSpPr>
          <p:cNvPr id="5" name="TextBox 4">
            <a:extLst>
              <a:ext uri="{FF2B5EF4-FFF2-40B4-BE49-F238E27FC236}">
                <a16:creationId xmlns:a16="http://schemas.microsoft.com/office/drawing/2014/main" id="{70A2D28F-D030-A435-1FAF-7501F99C685F}"/>
              </a:ext>
            </a:extLst>
          </p:cNvPr>
          <p:cNvSpPr txBox="1"/>
          <p:nvPr/>
        </p:nvSpPr>
        <p:spPr>
          <a:xfrm>
            <a:off x="375682" y="874598"/>
            <a:ext cx="3728485" cy="892552"/>
          </a:xfrm>
          <a:prstGeom prst="rect">
            <a:avLst/>
          </a:prstGeom>
          <a:noFill/>
        </p:spPr>
        <p:txBody>
          <a:bodyPr wrap="square" rtlCol="0">
            <a:spAutoFit/>
          </a:bodyPr>
          <a:lstStyle/>
          <a:p>
            <a:pPr marL="285750" indent="-285750">
              <a:buFont typeface="Arial" panose="020B0604020202020204" pitchFamily="34" charset="0"/>
              <a:buChar char="•"/>
            </a:pPr>
            <a:r>
              <a:rPr lang="en-US" sz="1400" dirty="0"/>
              <a:t>93% efficiency</a:t>
            </a:r>
          </a:p>
          <a:p>
            <a:pPr marL="285750" indent="-285750">
              <a:buFont typeface="Arial" panose="020B0604020202020204" pitchFamily="34" charset="0"/>
              <a:buChar char="•"/>
            </a:pPr>
            <a:r>
              <a:rPr lang="en-US" sz="1400" dirty="0"/>
              <a:t>no smoke</a:t>
            </a:r>
            <a:br>
              <a:rPr lang="en-US" sz="1400" dirty="0"/>
            </a:br>
            <a:r>
              <a:rPr lang="en-US" sz="1000" dirty="0">
                <a:hlinkClick r:id="rId3"/>
              </a:rPr>
              <a:t>https://www.youtube.com/watch?v=gaXyWyDm2mk</a:t>
            </a:r>
            <a:endParaRPr lang="en-US" sz="1000" dirty="0"/>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EF2C4802-521B-3220-BB49-9400D63A4A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6402" y="1028570"/>
            <a:ext cx="1986866" cy="2669659"/>
          </a:xfrm>
          <a:prstGeom prst="rect">
            <a:avLst/>
          </a:prstGeom>
        </p:spPr>
      </p:pic>
    </p:spTree>
    <p:extLst>
      <p:ext uri="{BB962C8B-B14F-4D97-AF65-F5344CB8AC3E}">
        <p14:creationId xmlns:p14="http://schemas.microsoft.com/office/powerpoint/2010/main" val="124492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2433816" y="1617643"/>
            <a:ext cx="3898232" cy="1200329"/>
          </a:xfrm>
          <a:prstGeom prst="rect">
            <a:avLst/>
          </a:prstGeom>
          <a:noFill/>
        </p:spPr>
        <p:txBody>
          <a:bodyPr wrap="square" rtlCol="0">
            <a:spAutoFit/>
          </a:bodyPr>
          <a:lstStyle/>
          <a:p>
            <a:pPr algn="ctr"/>
            <a:r>
              <a:rPr lang="en-US" sz="3600" b="1" dirty="0"/>
              <a:t>Buying and Using </a:t>
            </a:r>
            <a:br>
              <a:rPr lang="en-US" sz="3600" b="1" dirty="0"/>
            </a:br>
            <a:r>
              <a:rPr lang="en-US" sz="3600" b="1" dirty="0"/>
              <a:t>a Wood Stove</a:t>
            </a:r>
          </a:p>
        </p:txBody>
      </p:sp>
    </p:spTree>
    <p:extLst>
      <p:ext uri="{BB962C8B-B14F-4D97-AF65-F5344CB8AC3E}">
        <p14:creationId xmlns:p14="http://schemas.microsoft.com/office/powerpoint/2010/main" val="841536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2C89D-A60E-DC5E-58C4-C8CB9B0A9D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544EAE-23D9-BC61-A758-BA2D34F3AF74}"/>
              </a:ext>
            </a:extLst>
          </p:cNvPr>
          <p:cNvSpPr txBox="1"/>
          <p:nvPr/>
        </p:nvSpPr>
        <p:spPr>
          <a:xfrm>
            <a:off x="0" y="0"/>
            <a:ext cx="4764454" cy="523220"/>
          </a:xfrm>
          <a:prstGeom prst="rect">
            <a:avLst/>
          </a:prstGeom>
          <a:noFill/>
        </p:spPr>
        <p:txBody>
          <a:bodyPr wrap="square" rtlCol="0">
            <a:spAutoFit/>
          </a:bodyPr>
          <a:lstStyle/>
          <a:p>
            <a:r>
              <a:rPr lang="en-US" sz="2800" b="1" dirty="0"/>
              <a:t>Wood Burning Stove (Hearth)</a:t>
            </a:r>
          </a:p>
        </p:txBody>
      </p:sp>
      <p:sp>
        <p:nvSpPr>
          <p:cNvPr id="6" name="TextBox 5">
            <a:extLst>
              <a:ext uri="{FF2B5EF4-FFF2-40B4-BE49-F238E27FC236}">
                <a16:creationId xmlns:a16="http://schemas.microsoft.com/office/drawing/2014/main" id="{F447FD39-FA62-0068-BDB7-1A26D7E0F7C3}"/>
              </a:ext>
            </a:extLst>
          </p:cNvPr>
          <p:cNvSpPr txBox="1"/>
          <p:nvPr/>
        </p:nvSpPr>
        <p:spPr>
          <a:xfrm>
            <a:off x="76469" y="1784925"/>
            <a:ext cx="468798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property ~3K </a:t>
            </a:r>
            <a:r>
              <a:rPr lang="en-US" sz="1400" dirty="0" err="1"/>
              <a:t>sqft</a:t>
            </a:r>
            <a:r>
              <a:rPr lang="en-US" sz="1400" dirty="0"/>
              <a:t> (2K livable+1K basement). </a:t>
            </a:r>
            <a:br>
              <a:rPr lang="en-US" sz="1400" dirty="0"/>
            </a:br>
            <a:r>
              <a:rPr lang="en-US" sz="1400" dirty="0"/>
              <a:t>Suitable model at Home Depot: Ashley Hearth 3200</a:t>
            </a:r>
            <a:br>
              <a:rPr lang="en-US" sz="1400" dirty="0"/>
            </a:br>
            <a:r>
              <a:rPr lang="en-US" sz="1400" dirty="0"/>
              <a:t>(number "3200"  means "area 32000 </a:t>
            </a:r>
            <a:r>
              <a:rPr lang="en-US" sz="1400" dirty="0" err="1"/>
              <a:t>sqft</a:t>
            </a:r>
            <a:r>
              <a:rPr lang="en-US" sz="1400" dirty="0"/>
              <a:t>")</a:t>
            </a:r>
          </a:p>
          <a:p>
            <a:r>
              <a:rPr lang="en-US" sz="1400" dirty="0"/>
              <a:t>It is very good, has window to look at fire, big (22" logs)</a:t>
            </a:r>
          </a:p>
        </p:txBody>
      </p:sp>
      <p:pic>
        <p:nvPicPr>
          <p:cNvPr id="10" name="Picture 9">
            <a:extLst>
              <a:ext uri="{FF2B5EF4-FFF2-40B4-BE49-F238E27FC236}">
                <a16:creationId xmlns:a16="http://schemas.microsoft.com/office/drawing/2014/main" id="{22CFC07C-C0ED-C1D8-604F-AC1CB3E051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47453" y="15529"/>
            <a:ext cx="1736790" cy="1986887"/>
          </a:xfrm>
          <a:prstGeom prst="rect">
            <a:avLst/>
          </a:prstGeom>
        </p:spPr>
      </p:pic>
      <p:sp>
        <p:nvSpPr>
          <p:cNvPr id="11" name="TextBox 10">
            <a:extLst>
              <a:ext uri="{FF2B5EF4-FFF2-40B4-BE49-F238E27FC236}">
                <a16:creationId xmlns:a16="http://schemas.microsoft.com/office/drawing/2014/main" id="{8DEB9940-9AE5-E84E-643E-1C0B9EE5DED4}"/>
              </a:ext>
            </a:extLst>
          </p:cNvPr>
          <p:cNvSpPr txBox="1"/>
          <p:nvPr/>
        </p:nvSpPr>
        <p:spPr>
          <a:xfrm>
            <a:off x="5222506" y="2096184"/>
            <a:ext cx="3638291" cy="253915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Ashley Hearth 3200 </a:t>
            </a:r>
            <a:r>
              <a:rPr lang="en-US" sz="1400" dirty="0"/>
              <a:t>model AW3200E-P </a:t>
            </a:r>
          </a:p>
          <a:p>
            <a:r>
              <a:rPr lang="en-US" sz="1400" dirty="0"/>
              <a:t>(same as US Stove model </a:t>
            </a:r>
            <a:r>
              <a:rPr lang="en-US" sz="1400" b="0" i="0" dirty="0">
                <a:solidFill>
                  <a:srgbClr val="000A12"/>
                </a:solidFill>
                <a:effectLst/>
                <a:latin typeface="Roboto" panose="02000000000000000000" pitchFamily="2" charset="0"/>
              </a:rPr>
              <a:t>US3200E-P)</a:t>
            </a:r>
            <a:endParaRPr lang="en-US" sz="1400" dirty="0"/>
          </a:p>
          <a:p>
            <a:r>
              <a:rPr lang="en-US" sz="1400" dirty="0"/>
              <a:t>$2,450 at Home Depot (+200 tax, +100 delivery, +2,000 install = $4,750 total)</a:t>
            </a:r>
            <a:br>
              <a:rPr lang="en-US" sz="1400" dirty="0"/>
            </a:br>
            <a:r>
              <a:rPr lang="en-US" sz="1400" dirty="0"/>
              <a:t>Heating Area: 3,200 sq. ft.</a:t>
            </a:r>
          </a:p>
          <a:p>
            <a:r>
              <a:rPr lang="en-US" sz="1400" dirty="0"/>
              <a:t>BTU: 152,000</a:t>
            </a:r>
          </a:p>
          <a:p>
            <a:r>
              <a:rPr lang="en-US" sz="1400" dirty="0"/>
              <a:t>Weight: 400 pounds</a:t>
            </a:r>
          </a:p>
          <a:p>
            <a:r>
              <a:rPr lang="en-US" sz="1400" dirty="0"/>
              <a:t>Max Log Length: 22 inches</a:t>
            </a:r>
            <a:br>
              <a:rPr lang="en-US" sz="1400" dirty="0"/>
            </a:br>
            <a:r>
              <a:rPr lang="en-US" sz="1400" dirty="0"/>
              <a:t>Non-catalytic</a:t>
            </a:r>
            <a:endParaRPr lang="en-US" sz="1100" dirty="0"/>
          </a:p>
          <a:p>
            <a:r>
              <a:rPr lang="en-US" sz="1100" dirty="0">
                <a:hlinkClick r:id="rId3"/>
              </a:rPr>
              <a:t>https://www.homedepot.com/p/Ashley-Hearth-Products-3-200-sq-ft-EPA-Certified-Pedestal-Wood-Burning-Stove-with-Blower-AW3200E-P/313742319</a:t>
            </a:r>
            <a:endParaRPr lang="en-US" sz="1100" dirty="0"/>
          </a:p>
        </p:txBody>
      </p:sp>
      <p:sp>
        <p:nvSpPr>
          <p:cNvPr id="3" name="TextBox 2">
            <a:extLst>
              <a:ext uri="{FF2B5EF4-FFF2-40B4-BE49-F238E27FC236}">
                <a16:creationId xmlns:a16="http://schemas.microsoft.com/office/drawing/2014/main" id="{6D079A2F-D7BF-71CF-352E-3BA929ED80B8}"/>
              </a:ext>
            </a:extLst>
          </p:cNvPr>
          <p:cNvSpPr txBox="1"/>
          <p:nvPr/>
        </p:nvSpPr>
        <p:spPr>
          <a:xfrm>
            <a:off x="76470" y="2856925"/>
            <a:ext cx="4687984" cy="12464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In Canada they like another brand - "</a:t>
            </a:r>
            <a:r>
              <a:rPr lang="en-US" sz="1400" b="1" dirty="0">
                <a:solidFill>
                  <a:srgbClr val="FF0000"/>
                </a:solidFill>
              </a:rPr>
              <a:t>DROLET</a:t>
            </a:r>
            <a:r>
              <a:rPr lang="en-US" sz="1400" dirty="0"/>
              <a:t>":</a:t>
            </a:r>
            <a:br>
              <a:rPr lang="en-US" sz="1400" dirty="0"/>
            </a:br>
            <a:r>
              <a:rPr lang="en-US" sz="1100" dirty="0"/>
              <a:t> .. </a:t>
            </a:r>
            <a:r>
              <a:rPr lang="en-US" sz="1100" dirty="0">
                <a:hlinkClick r:id="rId4"/>
              </a:rPr>
              <a:t>https://www.drolet.ca/en/products/stoves/</a:t>
            </a:r>
            <a:endParaRPr lang="en-US" sz="1100" dirty="0"/>
          </a:p>
          <a:p>
            <a:r>
              <a:rPr lang="en-US" sz="1400" dirty="0"/>
              <a:t>Other examples: </a:t>
            </a:r>
            <a:br>
              <a:rPr lang="en-US" sz="1400" dirty="0"/>
            </a:br>
            <a:r>
              <a:rPr lang="en-US" sz="1100" dirty="0"/>
              <a:t> .. </a:t>
            </a:r>
            <a:r>
              <a:rPr lang="en-US" sz="1100" dirty="0">
                <a:hlinkClick r:id="rId5"/>
              </a:rPr>
              <a:t>https://www.popularmechanics.com/home/g37791189/best-wood-stoves/</a:t>
            </a:r>
            <a:endParaRPr lang="en-US" sz="1100" dirty="0"/>
          </a:p>
          <a:p>
            <a:r>
              <a:rPr lang="en-US" sz="1400" dirty="0"/>
              <a:t>Many stores, for example:</a:t>
            </a:r>
            <a:br>
              <a:rPr lang="en-US" sz="1400" dirty="0"/>
            </a:br>
            <a:r>
              <a:rPr lang="en-US" sz="1100" dirty="0"/>
              <a:t> .. </a:t>
            </a:r>
            <a:r>
              <a:rPr lang="en-US" sz="1100" dirty="0">
                <a:hlinkClick r:id="rId6"/>
              </a:rPr>
              <a:t>https://myfireplaceproducts.com/us_en/ht-3000-wood-stove-db07300</a:t>
            </a:r>
            <a:endParaRPr lang="en-US" sz="1100" dirty="0"/>
          </a:p>
        </p:txBody>
      </p:sp>
      <p:sp>
        <p:nvSpPr>
          <p:cNvPr id="4" name="TextBox 3">
            <a:extLst>
              <a:ext uri="{FF2B5EF4-FFF2-40B4-BE49-F238E27FC236}">
                <a16:creationId xmlns:a16="http://schemas.microsoft.com/office/drawing/2014/main" id="{CD5FFDAA-6807-0FD1-AFC8-E6EDE76A69E9}"/>
              </a:ext>
            </a:extLst>
          </p:cNvPr>
          <p:cNvSpPr txBox="1"/>
          <p:nvPr/>
        </p:nvSpPr>
        <p:spPr>
          <a:xfrm>
            <a:off x="76469" y="4232452"/>
            <a:ext cx="4687984" cy="8617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Installation cost typically $1,000 - $3000 (depends on how much ventilation work is needed)</a:t>
            </a:r>
            <a:br>
              <a:rPr lang="en-US" sz="1400" dirty="0"/>
            </a:br>
            <a:r>
              <a:rPr lang="en-US" sz="1100" dirty="0"/>
              <a:t> .. </a:t>
            </a:r>
            <a:r>
              <a:rPr lang="en-US" sz="1100" dirty="0">
                <a:hlinkClick r:id="rId7"/>
              </a:rPr>
              <a:t>https://homeguide.com/costs/wood-stove-installation-cost</a:t>
            </a:r>
            <a:br>
              <a:rPr lang="en-US" sz="1100" dirty="0"/>
            </a:br>
            <a:r>
              <a:rPr lang="en-US" sz="1100" dirty="0"/>
              <a:t> .. </a:t>
            </a:r>
            <a:r>
              <a:rPr lang="en-US" sz="1100" dirty="0">
                <a:hlinkClick r:id="rId8"/>
              </a:rPr>
              <a:t>https://www.houzz.com/cost/70-wood-stove-installation-cost</a:t>
            </a:r>
            <a:endParaRPr lang="en-US" sz="1100" dirty="0"/>
          </a:p>
        </p:txBody>
      </p:sp>
      <p:sp>
        <p:nvSpPr>
          <p:cNvPr id="5" name="TextBox 4">
            <a:extLst>
              <a:ext uri="{FF2B5EF4-FFF2-40B4-BE49-F238E27FC236}">
                <a16:creationId xmlns:a16="http://schemas.microsoft.com/office/drawing/2014/main" id="{7E81040D-26CC-CC5B-E20A-C3820A9072A7}"/>
              </a:ext>
            </a:extLst>
          </p:cNvPr>
          <p:cNvSpPr txBox="1"/>
          <p:nvPr/>
        </p:nvSpPr>
        <p:spPr>
          <a:xfrm>
            <a:off x="76469" y="701786"/>
            <a:ext cx="468798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Hearth:</a:t>
            </a:r>
            <a:r>
              <a:rPr lang="en-US" sz="1400" b="1" dirty="0">
                <a:solidFill>
                  <a:srgbClr val="00B050"/>
                </a:solidFill>
              </a:rPr>
              <a:t>  (pronounced (/</a:t>
            </a:r>
            <a:r>
              <a:rPr lang="en-US" sz="1400" b="1" dirty="0" err="1">
                <a:solidFill>
                  <a:srgbClr val="00B050"/>
                </a:solidFill>
              </a:rPr>
              <a:t>hɑːr</a:t>
            </a:r>
            <a:r>
              <a:rPr lang="el-GR" sz="1400" b="1" dirty="0">
                <a:solidFill>
                  <a:srgbClr val="00B050"/>
                </a:solidFill>
              </a:rPr>
              <a:t>θ/) </a:t>
            </a:r>
            <a:r>
              <a:rPr lang="en-US" sz="1400" b="1" dirty="0">
                <a:solidFill>
                  <a:srgbClr val="00B050"/>
                </a:solidFill>
              </a:rPr>
              <a:t> like in "Heart")</a:t>
            </a:r>
          </a:p>
          <a:p>
            <a:r>
              <a:rPr lang="en-US" sz="1400" dirty="0"/>
              <a:t>: fireplace</a:t>
            </a:r>
          </a:p>
          <a:p>
            <a:r>
              <a:rPr lang="en-US" sz="1400" dirty="0"/>
              <a:t>: the floor of a fireplace, the lowest section of a furnace</a:t>
            </a:r>
          </a:p>
          <a:p>
            <a:r>
              <a:rPr lang="en-US" sz="1400" dirty="0"/>
              <a:t>: </a:t>
            </a:r>
            <a:r>
              <a:rPr lang="ru-RU" sz="1400" dirty="0"/>
              <a:t>Очаг (</a:t>
            </a:r>
            <a:r>
              <a:rPr lang="en-US" sz="1400" dirty="0"/>
              <a:t>in Russian)</a:t>
            </a:r>
          </a:p>
        </p:txBody>
      </p:sp>
    </p:spTree>
    <p:extLst>
      <p:ext uri="{BB962C8B-B14F-4D97-AF65-F5344CB8AC3E}">
        <p14:creationId xmlns:p14="http://schemas.microsoft.com/office/powerpoint/2010/main" val="4759850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789B61-331C-1D72-51BF-AF902A731E29}"/>
              </a:ext>
            </a:extLst>
          </p:cNvPr>
          <p:cNvSpPr txBox="1"/>
          <p:nvPr/>
        </p:nvSpPr>
        <p:spPr>
          <a:xfrm>
            <a:off x="143124" y="829750"/>
            <a:ext cx="4428875" cy="523220"/>
          </a:xfrm>
          <a:prstGeom prst="rect">
            <a:avLst/>
          </a:prstGeom>
          <a:noFill/>
        </p:spPr>
        <p:txBody>
          <a:bodyPr wrap="square" rtlCol="0">
            <a:spAutoFit/>
          </a:bodyPr>
          <a:lstStyle/>
          <a:p>
            <a:r>
              <a:rPr lang="en-US" sz="1400" dirty="0"/>
              <a:t>Ashley Hearth Products:</a:t>
            </a:r>
          </a:p>
          <a:p>
            <a:r>
              <a:rPr lang="en-US" sz="1400" dirty="0">
                <a:hlinkClick r:id="rId2"/>
              </a:rPr>
              <a:t>https://</a:t>
            </a:r>
            <a:r>
              <a:rPr lang="en-US" sz="1400" dirty="0" err="1">
                <a:hlinkClick r:id="rId2"/>
              </a:rPr>
              <a:t>www.usstove.com</a:t>
            </a:r>
            <a:r>
              <a:rPr lang="en-US" sz="1400" dirty="0">
                <a:hlinkClick r:id="rId2"/>
              </a:rPr>
              <a:t>/brand/</a:t>
            </a:r>
            <a:r>
              <a:rPr lang="en-US" sz="1400" dirty="0" err="1">
                <a:hlinkClick r:id="rId2"/>
              </a:rPr>
              <a:t>ashley</a:t>
            </a:r>
            <a:r>
              <a:rPr lang="en-US" sz="1400" dirty="0">
                <a:hlinkClick r:id="rId2"/>
              </a:rPr>
              <a:t>-hearth-products/</a:t>
            </a:r>
            <a:endParaRPr lang="en-US" sz="1400" dirty="0"/>
          </a:p>
        </p:txBody>
      </p:sp>
      <p:sp>
        <p:nvSpPr>
          <p:cNvPr id="3" name="TextBox 2">
            <a:extLst>
              <a:ext uri="{FF2B5EF4-FFF2-40B4-BE49-F238E27FC236}">
                <a16:creationId xmlns:a16="http://schemas.microsoft.com/office/drawing/2014/main" id="{4AF9CB9C-D254-8AAB-F50F-07C7A4C8063E}"/>
              </a:ext>
            </a:extLst>
          </p:cNvPr>
          <p:cNvSpPr txBox="1"/>
          <p:nvPr/>
        </p:nvSpPr>
        <p:spPr>
          <a:xfrm>
            <a:off x="212427" y="461826"/>
            <a:ext cx="3649648" cy="276999"/>
          </a:xfrm>
          <a:prstGeom prst="rect">
            <a:avLst/>
          </a:prstGeom>
          <a:noFill/>
        </p:spPr>
        <p:txBody>
          <a:bodyPr wrap="square" rtlCol="0">
            <a:spAutoFit/>
          </a:bodyPr>
          <a:lstStyle/>
          <a:p>
            <a:r>
              <a:rPr lang="en-US" sz="1200" dirty="0">
                <a:hlinkClick r:id="rId3"/>
              </a:rPr>
              <a:t>https://</a:t>
            </a:r>
            <a:r>
              <a:rPr lang="en-US" sz="1200" dirty="0" err="1">
                <a:hlinkClick r:id="rId3"/>
              </a:rPr>
              <a:t>www.usstove.com</a:t>
            </a:r>
            <a:r>
              <a:rPr lang="en-US" sz="1200" dirty="0">
                <a:hlinkClick r:id="rId3"/>
              </a:rPr>
              <a:t>/stoves/wood-stoves/</a:t>
            </a:r>
            <a:endParaRPr lang="en-US" sz="1200" dirty="0"/>
          </a:p>
        </p:txBody>
      </p:sp>
      <p:pic>
        <p:nvPicPr>
          <p:cNvPr id="4" name="Picture 3">
            <a:extLst>
              <a:ext uri="{FF2B5EF4-FFF2-40B4-BE49-F238E27FC236}">
                <a16:creationId xmlns:a16="http://schemas.microsoft.com/office/drawing/2014/main" id="{25E70359-A359-0E15-FD1C-6D7A9B7B06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81926" y="623529"/>
            <a:ext cx="3637277" cy="4190640"/>
          </a:xfrm>
          <a:prstGeom prst="rect">
            <a:avLst/>
          </a:prstGeom>
        </p:spPr>
      </p:pic>
      <p:sp>
        <p:nvSpPr>
          <p:cNvPr id="5" name="TextBox 4">
            <a:extLst>
              <a:ext uri="{FF2B5EF4-FFF2-40B4-BE49-F238E27FC236}">
                <a16:creationId xmlns:a16="http://schemas.microsoft.com/office/drawing/2014/main" id="{939B0028-8F7A-3C8B-689C-D7AE139601AF}"/>
              </a:ext>
            </a:extLst>
          </p:cNvPr>
          <p:cNvSpPr txBox="1"/>
          <p:nvPr/>
        </p:nvSpPr>
        <p:spPr>
          <a:xfrm>
            <a:off x="0" y="1569"/>
            <a:ext cx="4349363" cy="523220"/>
          </a:xfrm>
          <a:prstGeom prst="rect">
            <a:avLst/>
          </a:prstGeom>
          <a:noFill/>
        </p:spPr>
        <p:txBody>
          <a:bodyPr wrap="square" rtlCol="0">
            <a:spAutoFit/>
          </a:bodyPr>
          <a:lstStyle/>
          <a:p>
            <a:r>
              <a:rPr lang="en-US" sz="2800" b="1" dirty="0"/>
              <a:t>U. S. Stove Co (since 1869)</a:t>
            </a:r>
          </a:p>
        </p:txBody>
      </p:sp>
      <p:sp>
        <p:nvSpPr>
          <p:cNvPr id="6" name="TextBox 5">
            <a:extLst>
              <a:ext uri="{FF2B5EF4-FFF2-40B4-BE49-F238E27FC236}">
                <a16:creationId xmlns:a16="http://schemas.microsoft.com/office/drawing/2014/main" id="{706A412F-A9F6-A5F5-1300-C1BE1BB991B8}"/>
              </a:ext>
            </a:extLst>
          </p:cNvPr>
          <p:cNvSpPr txBox="1"/>
          <p:nvPr/>
        </p:nvSpPr>
        <p:spPr>
          <a:xfrm>
            <a:off x="644055" y="1801929"/>
            <a:ext cx="3637277" cy="1169551"/>
          </a:xfrm>
          <a:prstGeom prst="rect">
            <a:avLst/>
          </a:prstGeom>
          <a:noFill/>
        </p:spPr>
        <p:txBody>
          <a:bodyPr wrap="square" rtlCol="0">
            <a:spAutoFit/>
          </a:bodyPr>
          <a:lstStyle/>
          <a:p>
            <a:r>
              <a:rPr lang="en-US" sz="1400" dirty="0"/>
              <a:t>U.S. Stove acquired:</a:t>
            </a:r>
          </a:p>
          <a:p>
            <a:pPr marL="285750" indent="-285750">
              <a:buFont typeface="Arial" panose="020B0604020202020204" pitchFamily="34" charset="0"/>
              <a:buChar char="•"/>
            </a:pPr>
            <a:r>
              <a:rPr lang="en-US" sz="1400" dirty="0"/>
              <a:t>1994: Clayton Manufacturing</a:t>
            </a:r>
          </a:p>
          <a:p>
            <a:pPr marL="285750" indent="-285750">
              <a:buFont typeface="Arial" panose="020B0604020202020204" pitchFamily="34" charset="0"/>
              <a:buChar char="•"/>
            </a:pPr>
            <a:r>
              <a:rPr lang="en-US" sz="1400" dirty="0"/>
              <a:t>1996: Jensen Manufacturing</a:t>
            </a:r>
          </a:p>
          <a:p>
            <a:pPr marL="285750" indent="-285750">
              <a:buFont typeface="Arial" panose="020B0604020202020204" pitchFamily="34" charset="0"/>
              <a:buChar char="•"/>
            </a:pPr>
            <a:r>
              <a:rPr lang="en-US" sz="1400" dirty="0"/>
              <a:t>1998: Ashley division of Martin Industries</a:t>
            </a:r>
          </a:p>
          <a:p>
            <a:pPr marL="285750" indent="-285750">
              <a:buFont typeface="Arial" panose="020B0604020202020204" pitchFamily="34" charset="0"/>
              <a:buChar char="•"/>
            </a:pPr>
            <a:r>
              <a:rPr lang="en-US" sz="1400" dirty="0"/>
              <a:t>2012: </a:t>
            </a:r>
            <a:r>
              <a:rPr lang="en-US" sz="1400" dirty="0" err="1"/>
              <a:t>Vogelzang</a:t>
            </a:r>
            <a:r>
              <a:rPr lang="en-US" sz="1400" dirty="0"/>
              <a:t> International</a:t>
            </a:r>
          </a:p>
        </p:txBody>
      </p:sp>
      <p:sp>
        <p:nvSpPr>
          <p:cNvPr id="7" name="TextBox 6">
            <a:extLst>
              <a:ext uri="{FF2B5EF4-FFF2-40B4-BE49-F238E27FC236}">
                <a16:creationId xmlns:a16="http://schemas.microsoft.com/office/drawing/2014/main" id="{8071954F-A149-A49B-1E23-200366B2A3D2}"/>
              </a:ext>
            </a:extLst>
          </p:cNvPr>
          <p:cNvSpPr txBox="1"/>
          <p:nvPr/>
        </p:nvSpPr>
        <p:spPr>
          <a:xfrm>
            <a:off x="588396" y="3077154"/>
            <a:ext cx="3379305" cy="523220"/>
          </a:xfrm>
          <a:prstGeom prst="rect">
            <a:avLst/>
          </a:prstGeom>
          <a:noFill/>
        </p:spPr>
        <p:txBody>
          <a:bodyPr wrap="square" rtlCol="0">
            <a:spAutoFit/>
          </a:bodyPr>
          <a:lstStyle/>
          <a:p>
            <a:r>
              <a:rPr lang="en-US" sz="1400" dirty="0"/>
              <a:t>So you can see basically the same stove being sold as </a:t>
            </a:r>
            <a:r>
              <a:rPr lang="en-US" sz="1400" b="1" dirty="0" err="1">
                <a:solidFill>
                  <a:srgbClr val="00B050"/>
                </a:solidFill>
              </a:rPr>
              <a:t>Vogelzang</a:t>
            </a:r>
            <a:r>
              <a:rPr lang="en-US" sz="1400" dirty="0"/>
              <a:t> or as </a:t>
            </a:r>
            <a:r>
              <a:rPr lang="en-US" sz="1400" b="1" dirty="0">
                <a:solidFill>
                  <a:srgbClr val="00B050"/>
                </a:solidFill>
              </a:rPr>
              <a:t>Ashley Hearth</a:t>
            </a:r>
          </a:p>
        </p:txBody>
      </p:sp>
    </p:spTree>
    <p:extLst>
      <p:ext uri="{BB962C8B-B14F-4D97-AF65-F5344CB8AC3E}">
        <p14:creationId xmlns:p14="http://schemas.microsoft.com/office/powerpoint/2010/main" val="3709932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46653" y="523220"/>
            <a:ext cx="4152123" cy="307777"/>
          </a:xfrm>
          <a:prstGeom prst="rect">
            <a:avLst/>
          </a:prstGeom>
          <a:noFill/>
        </p:spPr>
        <p:txBody>
          <a:bodyPr wrap="square" rtlCol="0">
            <a:spAutoFit/>
          </a:bodyPr>
          <a:lstStyle/>
          <a:p>
            <a:r>
              <a:rPr lang="en-US" sz="1400" dirty="0"/>
              <a:t>.. </a:t>
            </a:r>
            <a:r>
              <a:rPr lang="en-US" sz="1400" dirty="0">
                <a:hlinkClick r:id="rId2"/>
              </a:rPr>
              <a:t>https://www.youtube.com/watch?v=IqJehn5mb9k</a:t>
            </a:r>
            <a:endParaRPr lang="en-US" sz="14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0" y="0"/>
            <a:ext cx="4823928" cy="523220"/>
          </a:xfrm>
          <a:prstGeom prst="rect">
            <a:avLst/>
          </a:prstGeom>
          <a:noFill/>
        </p:spPr>
        <p:txBody>
          <a:bodyPr wrap="square" rtlCol="0">
            <a:spAutoFit/>
          </a:bodyPr>
          <a:lstStyle/>
          <a:p>
            <a:r>
              <a:rPr lang="en-US" sz="2800" b="1" dirty="0"/>
              <a:t>Vermont Castings wood stoves</a:t>
            </a:r>
          </a:p>
        </p:txBody>
      </p:sp>
      <p:pic>
        <p:nvPicPr>
          <p:cNvPr id="4" name="Picture 3">
            <a:extLst>
              <a:ext uri="{FF2B5EF4-FFF2-40B4-BE49-F238E27FC236}">
                <a16:creationId xmlns:a16="http://schemas.microsoft.com/office/drawing/2014/main" id="{022E3939-E140-B4A4-1AB2-36D85D4D37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2835" y="1620232"/>
            <a:ext cx="7950380" cy="2103552"/>
          </a:xfrm>
          <a:prstGeom prst="rect">
            <a:avLst/>
          </a:prstGeom>
        </p:spPr>
      </p:pic>
    </p:spTree>
    <p:extLst>
      <p:ext uri="{BB962C8B-B14F-4D97-AF65-F5344CB8AC3E}">
        <p14:creationId xmlns:p14="http://schemas.microsoft.com/office/powerpoint/2010/main" val="874645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7D6A1-021E-4D53-164A-ED77DE7175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954" y="1866155"/>
            <a:ext cx="2892635" cy="3169527"/>
          </a:xfrm>
          <a:prstGeom prst="rect">
            <a:avLst/>
          </a:prstGeom>
        </p:spPr>
      </p:pic>
      <p:sp>
        <p:nvSpPr>
          <p:cNvPr id="4" name="TextBox 3">
            <a:extLst>
              <a:ext uri="{FF2B5EF4-FFF2-40B4-BE49-F238E27FC236}">
                <a16:creationId xmlns:a16="http://schemas.microsoft.com/office/drawing/2014/main" id="{EE0F53A6-4955-7E2E-552E-BB62BC43A9D9}"/>
              </a:ext>
            </a:extLst>
          </p:cNvPr>
          <p:cNvSpPr txBox="1"/>
          <p:nvPr/>
        </p:nvSpPr>
        <p:spPr>
          <a:xfrm>
            <a:off x="0" y="0"/>
            <a:ext cx="4977517" cy="523220"/>
          </a:xfrm>
          <a:prstGeom prst="rect">
            <a:avLst/>
          </a:prstGeom>
          <a:noFill/>
        </p:spPr>
        <p:txBody>
          <a:bodyPr wrap="square" rtlCol="0">
            <a:spAutoFit/>
          </a:bodyPr>
          <a:lstStyle/>
          <a:p>
            <a:r>
              <a:rPr lang="en-US" sz="2800" b="1" dirty="0" err="1"/>
              <a:t>HearthStone</a:t>
            </a:r>
            <a:r>
              <a:rPr lang="en-US" sz="2800" b="1" dirty="0"/>
              <a:t> Wood Stoves</a:t>
            </a:r>
          </a:p>
        </p:txBody>
      </p:sp>
      <p:sp>
        <p:nvSpPr>
          <p:cNvPr id="8" name="TextBox 7">
            <a:extLst>
              <a:ext uri="{FF2B5EF4-FFF2-40B4-BE49-F238E27FC236}">
                <a16:creationId xmlns:a16="http://schemas.microsoft.com/office/drawing/2014/main" id="{D0359532-E9ED-5B3E-F485-59C6DCF4E400}"/>
              </a:ext>
            </a:extLst>
          </p:cNvPr>
          <p:cNvSpPr txBox="1"/>
          <p:nvPr/>
        </p:nvSpPr>
        <p:spPr>
          <a:xfrm>
            <a:off x="207005" y="400109"/>
            <a:ext cx="3251540" cy="246221"/>
          </a:xfrm>
          <a:prstGeom prst="rect">
            <a:avLst/>
          </a:prstGeom>
          <a:noFill/>
        </p:spPr>
        <p:txBody>
          <a:bodyPr wrap="square">
            <a:spAutoFit/>
          </a:bodyPr>
          <a:lstStyle/>
          <a:p>
            <a:r>
              <a:rPr lang="en-US" sz="1000" dirty="0">
                <a:hlinkClick r:id="rId3"/>
              </a:rPr>
              <a:t>https://</a:t>
            </a:r>
            <a:r>
              <a:rPr lang="en-US" sz="1000" dirty="0" err="1">
                <a:hlinkClick r:id="rId3"/>
              </a:rPr>
              <a:t>www.hearthstonestoves.com</a:t>
            </a:r>
            <a:r>
              <a:rPr lang="en-US" sz="1000" dirty="0">
                <a:hlinkClick r:id="rId3"/>
              </a:rPr>
              <a:t>/wood/wood-stoves/</a:t>
            </a:r>
            <a:endParaRPr lang="en-US" sz="1000" dirty="0"/>
          </a:p>
        </p:txBody>
      </p:sp>
      <p:pic>
        <p:nvPicPr>
          <p:cNvPr id="9" name="Picture 8">
            <a:extLst>
              <a:ext uri="{FF2B5EF4-FFF2-40B4-BE49-F238E27FC236}">
                <a16:creationId xmlns:a16="http://schemas.microsoft.com/office/drawing/2014/main" id="{B2011303-64E8-0162-A8BC-E02F55F821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77731" y="2333810"/>
            <a:ext cx="2039396" cy="1292977"/>
          </a:xfrm>
          <a:prstGeom prst="rect">
            <a:avLst/>
          </a:prstGeom>
        </p:spPr>
      </p:pic>
      <p:sp>
        <p:nvSpPr>
          <p:cNvPr id="5" name="TextBox 4">
            <a:extLst>
              <a:ext uri="{FF2B5EF4-FFF2-40B4-BE49-F238E27FC236}">
                <a16:creationId xmlns:a16="http://schemas.microsoft.com/office/drawing/2014/main" id="{A0CBC825-B976-00AD-B247-BDDAD8A690EA}"/>
              </a:ext>
            </a:extLst>
          </p:cNvPr>
          <p:cNvSpPr txBox="1"/>
          <p:nvPr/>
        </p:nvSpPr>
        <p:spPr>
          <a:xfrm>
            <a:off x="6977730" y="3725156"/>
            <a:ext cx="2039397" cy="615553"/>
          </a:xfrm>
          <a:prstGeom prst="rect">
            <a:avLst/>
          </a:prstGeom>
          <a:noFill/>
        </p:spPr>
        <p:txBody>
          <a:bodyPr wrap="square" rtlCol="0">
            <a:spAutoFit/>
          </a:bodyPr>
          <a:lstStyle/>
          <a:p>
            <a:r>
              <a:rPr lang="en-US" sz="1400" dirty="0"/>
              <a:t>Good Video:</a:t>
            </a:r>
          </a:p>
          <a:p>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=Sj8rDK4PXxM</a:t>
            </a:r>
            <a:endParaRPr lang="en-US" sz="1000" dirty="0"/>
          </a:p>
        </p:txBody>
      </p:sp>
      <p:pic>
        <p:nvPicPr>
          <p:cNvPr id="7" name="Picture 6">
            <a:extLst>
              <a:ext uri="{FF2B5EF4-FFF2-40B4-BE49-F238E27FC236}">
                <a16:creationId xmlns:a16="http://schemas.microsoft.com/office/drawing/2014/main" id="{0F2D2F39-E930-119C-40A9-23D8EDC892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84117" y="2333810"/>
            <a:ext cx="1670886" cy="1825045"/>
          </a:xfrm>
          <a:prstGeom prst="rect">
            <a:avLst/>
          </a:prstGeom>
        </p:spPr>
      </p:pic>
      <p:sp>
        <p:nvSpPr>
          <p:cNvPr id="10" name="TextBox 9">
            <a:extLst>
              <a:ext uri="{FF2B5EF4-FFF2-40B4-BE49-F238E27FC236}">
                <a16:creationId xmlns:a16="http://schemas.microsoft.com/office/drawing/2014/main" id="{51C211CF-6230-520B-BACE-4FFC73853646}"/>
              </a:ext>
            </a:extLst>
          </p:cNvPr>
          <p:cNvSpPr txBox="1"/>
          <p:nvPr/>
        </p:nvSpPr>
        <p:spPr>
          <a:xfrm>
            <a:off x="4977517" y="4229373"/>
            <a:ext cx="1670887" cy="738664"/>
          </a:xfrm>
          <a:prstGeom prst="rect">
            <a:avLst/>
          </a:prstGeom>
          <a:noFill/>
        </p:spPr>
        <p:txBody>
          <a:bodyPr wrap="square" rtlCol="0">
            <a:spAutoFit/>
          </a:bodyPr>
          <a:lstStyle/>
          <a:p>
            <a:r>
              <a:rPr lang="en-US" sz="1400" dirty="0"/>
              <a:t>Bari Plus</a:t>
            </a:r>
          </a:p>
          <a:p>
            <a:r>
              <a:rPr lang="en-US" sz="1400" dirty="0"/>
              <a:t>Model: 8172</a:t>
            </a:r>
          </a:p>
          <a:p>
            <a:r>
              <a:rPr lang="en-US" sz="1400" dirty="0"/>
              <a:t>German made</a:t>
            </a:r>
            <a:endParaRPr lang="en-US" sz="1000" dirty="0"/>
          </a:p>
        </p:txBody>
      </p:sp>
      <p:sp>
        <p:nvSpPr>
          <p:cNvPr id="11" name="TextBox 10">
            <a:extLst>
              <a:ext uri="{FF2B5EF4-FFF2-40B4-BE49-F238E27FC236}">
                <a16:creationId xmlns:a16="http://schemas.microsoft.com/office/drawing/2014/main" id="{385362F6-C956-C981-253E-DB44DB479E9B}"/>
              </a:ext>
            </a:extLst>
          </p:cNvPr>
          <p:cNvSpPr txBox="1"/>
          <p:nvPr/>
        </p:nvSpPr>
        <p:spPr>
          <a:xfrm>
            <a:off x="207005" y="716848"/>
            <a:ext cx="7291076"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err="1">
                <a:solidFill>
                  <a:srgbClr val="FF0000"/>
                </a:solidFill>
              </a:rPr>
              <a:t>TruHybrid</a:t>
            </a:r>
            <a:r>
              <a:rPr lang="en-US" sz="1400" b="1" dirty="0">
                <a:solidFill>
                  <a:srgbClr val="FF0000"/>
                </a:solidFill>
              </a:rPr>
              <a:t>™</a:t>
            </a:r>
            <a:r>
              <a:rPr lang="en-US" sz="1400" dirty="0"/>
              <a:t>  = burns cleanly and efficiently using primary, secondary, and tertiary combustion</a:t>
            </a:r>
          </a:p>
          <a:p>
            <a:pPr marL="285750" indent="-285750">
              <a:buFont typeface="Arial" panose="020B0604020202020204" pitchFamily="34" charset="0"/>
              <a:buChar char="•"/>
            </a:pPr>
            <a:r>
              <a:rPr lang="en-US" sz="1400" b="1" dirty="0">
                <a:solidFill>
                  <a:srgbClr val="00B050"/>
                </a:solidFill>
              </a:rPr>
              <a:t>Deep Firebox</a:t>
            </a:r>
            <a:r>
              <a:rPr lang="en-US" sz="1400" dirty="0"/>
              <a:t> (up to 21½” wide by 20½” deep)</a:t>
            </a:r>
          </a:p>
          <a:p>
            <a:pPr marL="285750" indent="-285750">
              <a:buFont typeface="Arial" panose="020B0604020202020204" pitchFamily="34" charset="0"/>
              <a:buChar char="•"/>
            </a:pPr>
            <a:r>
              <a:rPr lang="en-US" sz="1400" b="1" dirty="0">
                <a:solidFill>
                  <a:srgbClr val="FF0000"/>
                </a:solidFill>
              </a:rPr>
              <a:t>Soapstone</a:t>
            </a:r>
            <a:r>
              <a:rPr lang="en-US" sz="1400" dirty="0"/>
              <a:t> </a:t>
            </a:r>
            <a:r>
              <a:rPr lang="en-US" sz="1400" dirty="0" err="1"/>
              <a:t>HeatLife</a:t>
            </a:r>
            <a:r>
              <a:rPr lang="en-US" sz="1400" dirty="0"/>
              <a:t> - over 230lbs of soapstone are used to construct the Mansfield model to offer you plenty of long-lasting comfortable heat (assembled in Vermont).</a:t>
            </a:r>
          </a:p>
        </p:txBody>
      </p:sp>
    </p:spTree>
    <p:extLst>
      <p:ext uri="{BB962C8B-B14F-4D97-AF65-F5344CB8AC3E}">
        <p14:creationId xmlns:p14="http://schemas.microsoft.com/office/powerpoint/2010/main" val="251425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813A9-9DB6-B142-7C4F-1AED8ACCCA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3827" y="1880265"/>
            <a:ext cx="3530600" cy="2489200"/>
          </a:xfrm>
          <a:prstGeom prst="rect">
            <a:avLst/>
          </a:prstGeom>
        </p:spPr>
      </p:pic>
      <p:pic>
        <p:nvPicPr>
          <p:cNvPr id="3" name="Picture 2">
            <a:extLst>
              <a:ext uri="{FF2B5EF4-FFF2-40B4-BE49-F238E27FC236}">
                <a16:creationId xmlns:a16="http://schemas.microsoft.com/office/drawing/2014/main" id="{2E8D3C6B-C132-4D5D-3C1C-02AC635D02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425" y="3299791"/>
            <a:ext cx="1332260" cy="1256307"/>
          </a:xfrm>
          <a:prstGeom prst="rect">
            <a:avLst/>
          </a:prstGeom>
        </p:spPr>
      </p:pic>
      <p:sp>
        <p:nvSpPr>
          <p:cNvPr id="5" name="TextBox 4">
            <a:extLst>
              <a:ext uri="{FF2B5EF4-FFF2-40B4-BE49-F238E27FC236}">
                <a16:creationId xmlns:a16="http://schemas.microsoft.com/office/drawing/2014/main" id="{7B116025-4771-02FE-F4D9-6FFC3B83FADB}"/>
              </a:ext>
            </a:extLst>
          </p:cNvPr>
          <p:cNvSpPr txBox="1"/>
          <p:nvPr/>
        </p:nvSpPr>
        <p:spPr>
          <a:xfrm>
            <a:off x="0" y="0"/>
            <a:ext cx="6241774" cy="523220"/>
          </a:xfrm>
          <a:prstGeom prst="rect">
            <a:avLst/>
          </a:prstGeom>
          <a:noFill/>
        </p:spPr>
        <p:txBody>
          <a:bodyPr wrap="square">
            <a:spAutoFit/>
          </a:bodyPr>
          <a:lstStyle/>
          <a:p>
            <a:pPr algn="l"/>
            <a:r>
              <a:rPr lang="en-US" sz="2800" b="1" i="0" dirty="0">
                <a:solidFill>
                  <a:srgbClr val="0F0F0F"/>
                </a:solidFill>
                <a:effectLst/>
              </a:rPr>
              <a:t>"3 ways I improved wood stove heating"</a:t>
            </a:r>
          </a:p>
        </p:txBody>
      </p:sp>
      <p:pic>
        <p:nvPicPr>
          <p:cNvPr id="6" name="Picture 5">
            <a:extLst>
              <a:ext uri="{FF2B5EF4-FFF2-40B4-BE49-F238E27FC236}">
                <a16:creationId xmlns:a16="http://schemas.microsoft.com/office/drawing/2014/main" id="{C0677996-FA29-3E01-8715-13A5D854E0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79346" y="111317"/>
            <a:ext cx="2097428" cy="1907319"/>
          </a:xfrm>
          <a:prstGeom prst="rect">
            <a:avLst/>
          </a:prstGeom>
        </p:spPr>
      </p:pic>
      <p:sp>
        <p:nvSpPr>
          <p:cNvPr id="7" name="TextBox 6">
            <a:extLst>
              <a:ext uri="{FF2B5EF4-FFF2-40B4-BE49-F238E27FC236}">
                <a16:creationId xmlns:a16="http://schemas.microsoft.com/office/drawing/2014/main" id="{DF5D8565-F13B-D8EB-FDDE-D908AAB62392}"/>
              </a:ext>
            </a:extLst>
          </p:cNvPr>
          <p:cNvSpPr txBox="1"/>
          <p:nvPr/>
        </p:nvSpPr>
        <p:spPr>
          <a:xfrm>
            <a:off x="107276" y="455563"/>
            <a:ext cx="4572000" cy="276999"/>
          </a:xfrm>
          <a:prstGeom prst="rect">
            <a:avLst/>
          </a:prstGeom>
          <a:noFill/>
        </p:spPr>
        <p:txBody>
          <a:bodyPr wrap="square">
            <a:spAutoFit/>
          </a:bodyPr>
          <a:lstStyle/>
          <a:p>
            <a:r>
              <a:rPr lang="en-US" sz="1200" dirty="0">
                <a:hlinkClick r:id="rId5"/>
              </a:rPr>
              <a:t>https://</a:t>
            </a:r>
            <a:r>
              <a:rPr lang="en-US" sz="1200" dirty="0" err="1">
                <a:hlinkClick r:id="rId5"/>
              </a:rPr>
              <a:t>www.youtube.com</a:t>
            </a:r>
            <a:r>
              <a:rPr lang="en-US" sz="1200" dirty="0">
                <a:hlinkClick r:id="rId5"/>
              </a:rPr>
              <a:t>/</a:t>
            </a:r>
            <a:r>
              <a:rPr lang="en-US" sz="1200" dirty="0" err="1">
                <a:hlinkClick r:id="rId5"/>
              </a:rPr>
              <a:t>watch?v</a:t>
            </a:r>
            <a:r>
              <a:rPr lang="en-US" sz="1200" dirty="0">
                <a:hlinkClick r:id="rId5"/>
              </a:rPr>
              <a:t>=iGZWx0gwRCo</a:t>
            </a:r>
            <a:endParaRPr lang="en-US" sz="1200" dirty="0"/>
          </a:p>
        </p:txBody>
      </p:sp>
      <p:sp>
        <p:nvSpPr>
          <p:cNvPr id="8" name="TextBox 7">
            <a:extLst>
              <a:ext uri="{FF2B5EF4-FFF2-40B4-BE49-F238E27FC236}">
                <a16:creationId xmlns:a16="http://schemas.microsoft.com/office/drawing/2014/main" id="{81F233D5-2B80-D730-2DD2-A52B5A44DE7C}"/>
              </a:ext>
            </a:extLst>
          </p:cNvPr>
          <p:cNvSpPr txBox="1"/>
          <p:nvPr/>
        </p:nvSpPr>
        <p:spPr>
          <a:xfrm>
            <a:off x="1" y="4556098"/>
            <a:ext cx="2146852" cy="523220"/>
          </a:xfrm>
          <a:prstGeom prst="rect">
            <a:avLst/>
          </a:prstGeom>
          <a:noFill/>
        </p:spPr>
        <p:txBody>
          <a:bodyPr wrap="square" rtlCol="0">
            <a:spAutoFit/>
          </a:bodyPr>
          <a:lstStyle/>
          <a:p>
            <a:r>
              <a:rPr lang="en-US" sz="1400" b="1" dirty="0">
                <a:solidFill>
                  <a:srgbClr val="FF0000"/>
                </a:solidFill>
              </a:rPr>
              <a:t>Melted wax </a:t>
            </a:r>
            <a:r>
              <a:rPr lang="en-US" sz="1400" dirty="0"/>
              <a:t>stores heat </a:t>
            </a:r>
          </a:p>
          <a:p>
            <a:r>
              <a:rPr lang="en-US" sz="1400" dirty="0"/>
              <a:t>better than sand or bricks</a:t>
            </a:r>
          </a:p>
        </p:txBody>
      </p:sp>
      <p:sp>
        <p:nvSpPr>
          <p:cNvPr id="9" name="TextBox 8">
            <a:extLst>
              <a:ext uri="{FF2B5EF4-FFF2-40B4-BE49-F238E27FC236}">
                <a16:creationId xmlns:a16="http://schemas.microsoft.com/office/drawing/2014/main" id="{7BEA3515-0872-867A-23D6-281F0887342A}"/>
              </a:ext>
            </a:extLst>
          </p:cNvPr>
          <p:cNvSpPr txBox="1"/>
          <p:nvPr/>
        </p:nvSpPr>
        <p:spPr>
          <a:xfrm>
            <a:off x="5939679" y="4388337"/>
            <a:ext cx="2798896" cy="523220"/>
          </a:xfrm>
          <a:prstGeom prst="rect">
            <a:avLst/>
          </a:prstGeom>
          <a:noFill/>
        </p:spPr>
        <p:txBody>
          <a:bodyPr wrap="square" rtlCol="0">
            <a:spAutoFit/>
          </a:bodyPr>
          <a:lstStyle/>
          <a:p>
            <a:r>
              <a:rPr lang="en-US" sz="1400" b="1" dirty="0">
                <a:solidFill>
                  <a:srgbClr val="FF0000"/>
                </a:solidFill>
              </a:rPr>
              <a:t>Passive chimney heat reclaimer</a:t>
            </a:r>
            <a:r>
              <a:rPr lang="en-US" sz="1400" dirty="0"/>
              <a:t> </a:t>
            </a:r>
          </a:p>
          <a:p>
            <a:r>
              <a:rPr lang="en-US" sz="1400" dirty="0"/>
              <a:t>(cooling exhaust, tube-inside-tube)</a:t>
            </a:r>
          </a:p>
        </p:txBody>
      </p:sp>
      <p:sp>
        <p:nvSpPr>
          <p:cNvPr id="10" name="TextBox 9">
            <a:extLst>
              <a:ext uri="{FF2B5EF4-FFF2-40B4-BE49-F238E27FC236}">
                <a16:creationId xmlns:a16="http://schemas.microsoft.com/office/drawing/2014/main" id="{B2E63453-A9BF-2074-6DC5-CE9975735050}"/>
              </a:ext>
            </a:extLst>
          </p:cNvPr>
          <p:cNvSpPr txBox="1"/>
          <p:nvPr/>
        </p:nvSpPr>
        <p:spPr>
          <a:xfrm>
            <a:off x="107276" y="828448"/>
            <a:ext cx="2782957" cy="1815882"/>
          </a:xfrm>
          <a:prstGeom prst="rect">
            <a:avLst/>
          </a:prstGeom>
          <a:noFill/>
        </p:spPr>
        <p:txBody>
          <a:bodyPr wrap="square" rtlCol="0">
            <a:spAutoFit/>
          </a:bodyPr>
          <a:lstStyle/>
          <a:p>
            <a:r>
              <a:rPr lang="en-US" sz="1400" dirty="0"/>
              <a:t>1) insulated smaller burn chamber</a:t>
            </a:r>
          </a:p>
          <a:p>
            <a:r>
              <a:rPr lang="en-US" sz="1400" dirty="0"/>
              <a:t>     (1/2 size of firebox)</a:t>
            </a:r>
          </a:p>
          <a:p>
            <a:r>
              <a:rPr lang="en-US" sz="1400" dirty="0"/>
              <a:t>2) Passive chimney heat reclaimer</a:t>
            </a:r>
          </a:p>
          <a:p>
            <a:r>
              <a:rPr lang="en-US" sz="1400" dirty="0"/>
              <a:t>3) adding </a:t>
            </a:r>
            <a:r>
              <a:rPr lang="en-US" sz="1400" dirty="0" err="1"/>
              <a:t>thermo</a:t>
            </a:r>
            <a:r>
              <a:rPr lang="en-US" sz="1400" dirty="0"/>
              <a:t> storage, (still need more of that)</a:t>
            </a:r>
          </a:p>
          <a:p>
            <a:r>
              <a:rPr lang="en-US" sz="1400" dirty="0"/>
              <a:t> - </a:t>
            </a:r>
            <a:r>
              <a:rPr lang="en-US" sz="1400" dirty="0">
                <a:hlinkClick r:id="rId6"/>
              </a:rPr>
              <a:t>https://</a:t>
            </a:r>
            <a:r>
              <a:rPr lang="en-US" sz="1400" dirty="0" err="1">
                <a:hlinkClick r:id="rId6"/>
              </a:rPr>
              <a:t>youtu.be</a:t>
            </a:r>
            <a:r>
              <a:rPr lang="en-US" sz="1400" dirty="0">
                <a:hlinkClick r:id="rId6"/>
              </a:rPr>
              <a:t>/5-2NuTN_Yzs</a:t>
            </a:r>
            <a:endParaRPr lang="en-US" sz="1400" dirty="0"/>
          </a:p>
          <a:p>
            <a:r>
              <a:rPr lang="en-US" sz="1400" dirty="0"/>
              <a:t> - </a:t>
            </a:r>
            <a:r>
              <a:rPr lang="en-US" sz="1400" dirty="0">
                <a:hlinkClick r:id="rId7"/>
              </a:rPr>
              <a:t>https://</a:t>
            </a:r>
            <a:r>
              <a:rPr lang="en-US" sz="1400" dirty="0" err="1">
                <a:hlinkClick r:id="rId7"/>
              </a:rPr>
              <a:t>youtu.be</a:t>
            </a:r>
            <a:r>
              <a:rPr lang="en-US" sz="1400" dirty="0">
                <a:hlinkClick r:id="rId7"/>
              </a:rPr>
              <a:t>/qg_s9IzF8sw</a:t>
            </a:r>
            <a:endParaRPr lang="en-US" sz="1400" dirty="0"/>
          </a:p>
          <a:p>
            <a:r>
              <a:rPr lang="en-US" sz="1400" dirty="0"/>
              <a:t> - </a:t>
            </a:r>
            <a:r>
              <a:rPr lang="en-US" sz="1400" dirty="0">
                <a:hlinkClick r:id="rId8"/>
              </a:rPr>
              <a:t>https://</a:t>
            </a:r>
            <a:r>
              <a:rPr lang="en-US" sz="1400" dirty="0" err="1">
                <a:hlinkClick r:id="rId8"/>
              </a:rPr>
              <a:t>youtu.be</a:t>
            </a:r>
            <a:r>
              <a:rPr lang="en-US" sz="1400" dirty="0">
                <a:hlinkClick r:id="rId8"/>
              </a:rPr>
              <a:t>/</a:t>
            </a:r>
            <a:r>
              <a:rPr lang="en-US" sz="1400" dirty="0" err="1">
                <a:hlinkClick r:id="rId8"/>
              </a:rPr>
              <a:t>hopXmMXrqAY</a:t>
            </a:r>
            <a:endParaRPr lang="en-US" sz="1400" dirty="0"/>
          </a:p>
        </p:txBody>
      </p:sp>
      <p:pic>
        <p:nvPicPr>
          <p:cNvPr id="11" name="Picture 10">
            <a:extLst>
              <a:ext uri="{FF2B5EF4-FFF2-40B4-BE49-F238E27FC236}">
                <a16:creationId xmlns:a16="http://schemas.microsoft.com/office/drawing/2014/main" id="{B4C788CD-E8BC-2B76-7CED-FA26B8EFE97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27805" y="774035"/>
            <a:ext cx="2628465" cy="2018635"/>
          </a:xfrm>
          <a:prstGeom prst="rect">
            <a:avLst/>
          </a:prstGeom>
        </p:spPr>
      </p:pic>
      <p:sp>
        <p:nvSpPr>
          <p:cNvPr id="16" name="Freeform 15">
            <a:extLst>
              <a:ext uri="{FF2B5EF4-FFF2-40B4-BE49-F238E27FC236}">
                <a16:creationId xmlns:a16="http://schemas.microsoft.com/office/drawing/2014/main" id="{2760E7D5-D2E7-C469-17F6-84F2C77B2C46}"/>
              </a:ext>
            </a:extLst>
          </p:cNvPr>
          <p:cNvSpPr/>
          <p:nvPr/>
        </p:nvSpPr>
        <p:spPr>
          <a:xfrm>
            <a:off x="7336764" y="795066"/>
            <a:ext cx="884885" cy="2377504"/>
          </a:xfrm>
          <a:custGeom>
            <a:avLst/>
            <a:gdLst>
              <a:gd name="connsiteX0" fmla="*/ 42046 w 884885"/>
              <a:gd name="connsiteY0" fmla="*/ 2377504 h 2377504"/>
              <a:gd name="connsiteX1" fmla="*/ 42046 w 884885"/>
              <a:gd name="connsiteY1" fmla="*/ 1892475 h 2377504"/>
              <a:gd name="connsiteX2" fmla="*/ 49998 w 884885"/>
              <a:gd name="connsiteY2" fmla="*/ 1836816 h 2377504"/>
              <a:gd name="connsiteX3" fmla="*/ 57949 w 884885"/>
              <a:gd name="connsiteY3" fmla="*/ 1773205 h 2377504"/>
              <a:gd name="connsiteX4" fmla="*/ 65900 w 884885"/>
              <a:gd name="connsiteY4" fmla="*/ 1717546 h 2377504"/>
              <a:gd name="connsiteX5" fmla="*/ 113608 w 884885"/>
              <a:gd name="connsiteY5" fmla="*/ 1701644 h 2377504"/>
              <a:gd name="connsiteX6" fmla="*/ 137462 w 884885"/>
              <a:gd name="connsiteY6" fmla="*/ 1693692 h 2377504"/>
              <a:gd name="connsiteX7" fmla="*/ 232878 w 884885"/>
              <a:gd name="connsiteY7" fmla="*/ 1661887 h 2377504"/>
              <a:gd name="connsiteX8" fmla="*/ 256732 w 884885"/>
              <a:gd name="connsiteY8" fmla="*/ 1653936 h 2377504"/>
              <a:gd name="connsiteX9" fmla="*/ 280586 w 884885"/>
              <a:gd name="connsiteY9" fmla="*/ 1645984 h 2377504"/>
              <a:gd name="connsiteX10" fmla="*/ 352147 w 884885"/>
              <a:gd name="connsiteY10" fmla="*/ 1638033 h 2377504"/>
              <a:gd name="connsiteX11" fmla="*/ 829226 w 884885"/>
              <a:gd name="connsiteY11" fmla="*/ 1630082 h 2377504"/>
              <a:gd name="connsiteX12" fmla="*/ 845128 w 884885"/>
              <a:gd name="connsiteY12" fmla="*/ 1582374 h 2377504"/>
              <a:gd name="connsiteX13" fmla="*/ 853079 w 884885"/>
              <a:gd name="connsiteY13" fmla="*/ 1542617 h 2377504"/>
              <a:gd name="connsiteX14" fmla="*/ 868982 w 884885"/>
              <a:gd name="connsiteY14" fmla="*/ 1494910 h 2377504"/>
              <a:gd name="connsiteX15" fmla="*/ 876933 w 884885"/>
              <a:gd name="connsiteY15" fmla="*/ 1471056 h 2377504"/>
              <a:gd name="connsiteX16" fmla="*/ 884885 w 884885"/>
              <a:gd name="connsiteY16" fmla="*/ 1447202 h 2377504"/>
              <a:gd name="connsiteX17" fmla="*/ 876933 w 884885"/>
              <a:gd name="connsiteY17" fmla="*/ 1272273 h 2377504"/>
              <a:gd name="connsiteX18" fmla="*/ 868982 w 884885"/>
              <a:gd name="connsiteY18" fmla="*/ 1232517 h 2377504"/>
              <a:gd name="connsiteX19" fmla="*/ 853079 w 884885"/>
              <a:gd name="connsiteY19" fmla="*/ 978075 h 2377504"/>
              <a:gd name="connsiteX20" fmla="*/ 845128 w 884885"/>
              <a:gd name="connsiteY20" fmla="*/ 850854 h 2377504"/>
              <a:gd name="connsiteX21" fmla="*/ 797420 w 884885"/>
              <a:gd name="connsiteY21" fmla="*/ 834951 h 2377504"/>
              <a:gd name="connsiteX22" fmla="*/ 773566 w 884885"/>
              <a:gd name="connsiteY22" fmla="*/ 827000 h 2377504"/>
              <a:gd name="connsiteX23" fmla="*/ 749713 w 884885"/>
              <a:gd name="connsiteY23" fmla="*/ 819049 h 2377504"/>
              <a:gd name="connsiteX24" fmla="*/ 702005 w 884885"/>
              <a:gd name="connsiteY24" fmla="*/ 811097 h 2377504"/>
              <a:gd name="connsiteX25" fmla="*/ 368050 w 884885"/>
              <a:gd name="connsiteY25" fmla="*/ 795195 h 2377504"/>
              <a:gd name="connsiteX26" fmla="*/ 296488 w 884885"/>
              <a:gd name="connsiteY26" fmla="*/ 787244 h 2377504"/>
              <a:gd name="connsiteX27" fmla="*/ 73852 w 884885"/>
              <a:gd name="connsiteY27" fmla="*/ 771341 h 2377504"/>
              <a:gd name="connsiteX28" fmla="*/ 26144 w 884885"/>
              <a:gd name="connsiteY28" fmla="*/ 763390 h 2377504"/>
              <a:gd name="connsiteX29" fmla="*/ 26144 w 884885"/>
              <a:gd name="connsiteY29" fmla="*/ 318117 h 2377504"/>
              <a:gd name="connsiteX30" fmla="*/ 34095 w 884885"/>
              <a:gd name="connsiteY30" fmla="*/ 198847 h 2377504"/>
              <a:gd name="connsiteX31" fmla="*/ 26144 w 884885"/>
              <a:gd name="connsiteY31" fmla="*/ 23918 h 2377504"/>
              <a:gd name="connsiteX32" fmla="*/ 10241 w 884885"/>
              <a:gd name="connsiteY32" fmla="*/ 64 h 23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4885" h="2377504">
                <a:moveTo>
                  <a:pt x="42046" y="2377504"/>
                </a:moveTo>
                <a:cubicBezTo>
                  <a:pt x="14532" y="2184902"/>
                  <a:pt x="28547" y="2304176"/>
                  <a:pt x="42046" y="1892475"/>
                </a:cubicBezTo>
                <a:cubicBezTo>
                  <a:pt x="42660" y="1873744"/>
                  <a:pt x="47521" y="1855393"/>
                  <a:pt x="49998" y="1836816"/>
                </a:cubicBezTo>
                <a:cubicBezTo>
                  <a:pt x="52822" y="1815635"/>
                  <a:pt x="55125" y="1794386"/>
                  <a:pt x="57949" y="1773205"/>
                </a:cubicBezTo>
                <a:cubicBezTo>
                  <a:pt x="60426" y="1754628"/>
                  <a:pt x="54394" y="1732339"/>
                  <a:pt x="65900" y="1717546"/>
                </a:cubicBezTo>
                <a:cubicBezTo>
                  <a:pt x="76191" y="1704314"/>
                  <a:pt x="97705" y="1706945"/>
                  <a:pt x="113608" y="1701644"/>
                </a:cubicBezTo>
                <a:lnTo>
                  <a:pt x="137462" y="1693692"/>
                </a:lnTo>
                <a:lnTo>
                  <a:pt x="232878" y="1661887"/>
                </a:lnTo>
                <a:lnTo>
                  <a:pt x="256732" y="1653936"/>
                </a:lnTo>
                <a:cubicBezTo>
                  <a:pt x="264683" y="1651285"/>
                  <a:pt x="272256" y="1646910"/>
                  <a:pt x="280586" y="1645984"/>
                </a:cubicBezTo>
                <a:cubicBezTo>
                  <a:pt x="304440" y="1643334"/>
                  <a:pt x="328157" y="1638728"/>
                  <a:pt x="352147" y="1638033"/>
                </a:cubicBezTo>
                <a:cubicBezTo>
                  <a:pt x="511129" y="1633425"/>
                  <a:pt x="670200" y="1632732"/>
                  <a:pt x="829226" y="1630082"/>
                </a:cubicBezTo>
                <a:cubicBezTo>
                  <a:pt x="834527" y="1614179"/>
                  <a:pt x="841841" y="1598811"/>
                  <a:pt x="845128" y="1582374"/>
                </a:cubicBezTo>
                <a:cubicBezTo>
                  <a:pt x="847778" y="1569122"/>
                  <a:pt x="849523" y="1555656"/>
                  <a:pt x="853079" y="1542617"/>
                </a:cubicBezTo>
                <a:cubicBezTo>
                  <a:pt x="857490" y="1526445"/>
                  <a:pt x="863681" y="1510812"/>
                  <a:pt x="868982" y="1494910"/>
                </a:cubicBezTo>
                <a:lnTo>
                  <a:pt x="876933" y="1471056"/>
                </a:lnTo>
                <a:lnTo>
                  <a:pt x="884885" y="1447202"/>
                </a:lnTo>
                <a:cubicBezTo>
                  <a:pt x="882234" y="1388892"/>
                  <a:pt x="881245" y="1330483"/>
                  <a:pt x="876933" y="1272273"/>
                </a:cubicBezTo>
                <a:cubicBezTo>
                  <a:pt x="875935" y="1258795"/>
                  <a:pt x="869852" y="1246003"/>
                  <a:pt x="868982" y="1232517"/>
                </a:cubicBezTo>
                <a:cubicBezTo>
                  <a:pt x="850939" y="952845"/>
                  <a:pt x="874584" y="1107092"/>
                  <a:pt x="853079" y="978075"/>
                </a:cubicBezTo>
                <a:cubicBezTo>
                  <a:pt x="850429" y="935668"/>
                  <a:pt x="860528" y="890455"/>
                  <a:pt x="845128" y="850854"/>
                </a:cubicBezTo>
                <a:cubicBezTo>
                  <a:pt x="839052" y="835231"/>
                  <a:pt x="813323" y="840252"/>
                  <a:pt x="797420" y="834951"/>
                </a:cubicBezTo>
                <a:lnTo>
                  <a:pt x="773566" y="827000"/>
                </a:lnTo>
                <a:cubicBezTo>
                  <a:pt x="765615" y="824350"/>
                  <a:pt x="757980" y="820427"/>
                  <a:pt x="749713" y="819049"/>
                </a:cubicBezTo>
                <a:lnTo>
                  <a:pt x="702005" y="811097"/>
                </a:lnTo>
                <a:cubicBezTo>
                  <a:pt x="550094" y="783476"/>
                  <a:pt x="791589" y="806642"/>
                  <a:pt x="368050" y="795195"/>
                </a:cubicBezTo>
                <a:cubicBezTo>
                  <a:pt x="344196" y="792545"/>
                  <a:pt x="320412" y="789158"/>
                  <a:pt x="296488" y="787244"/>
                </a:cubicBezTo>
                <a:cubicBezTo>
                  <a:pt x="211711" y="780462"/>
                  <a:pt x="155804" y="780446"/>
                  <a:pt x="73852" y="771341"/>
                </a:cubicBezTo>
                <a:cubicBezTo>
                  <a:pt x="57829" y="769561"/>
                  <a:pt x="42047" y="766040"/>
                  <a:pt x="26144" y="763390"/>
                </a:cubicBezTo>
                <a:cubicBezTo>
                  <a:pt x="-25986" y="606993"/>
                  <a:pt x="13871" y="735423"/>
                  <a:pt x="26144" y="318117"/>
                </a:cubicBezTo>
                <a:cubicBezTo>
                  <a:pt x="27315" y="278289"/>
                  <a:pt x="31445" y="238604"/>
                  <a:pt x="34095" y="198847"/>
                </a:cubicBezTo>
                <a:cubicBezTo>
                  <a:pt x="31445" y="140537"/>
                  <a:pt x="30799" y="82102"/>
                  <a:pt x="26144" y="23918"/>
                </a:cubicBezTo>
                <a:cubicBezTo>
                  <a:pt x="24035" y="-2451"/>
                  <a:pt x="24462" y="64"/>
                  <a:pt x="10241" y="64"/>
                </a:cubicBezTo>
              </a:path>
            </a:pathLst>
          </a:custGeom>
          <a:noFill/>
          <a:ln w="635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94D7D1C5-8615-8BBF-C485-70599C184C57}"/>
              </a:ext>
            </a:extLst>
          </p:cNvPr>
          <p:cNvSpPr/>
          <p:nvPr/>
        </p:nvSpPr>
        <p:spPr>
          <a:xfrm>
            <a:off x="8271743" y="894911"/>
            <a:ext cx="517694" cy="3303865"/>
          </a:xfrm>
          <a:custGeom>
            <a:avLst/>
            <a:gdLst>
              <a:gd name="connsiteX0" fmla="*/ 517694 w 517694"/>
              <a:gd name="connsiteY0" fmla="*/ 3294534 h 3303865"/>
              <a:gd name="connsiteX1" fmla="*/ 452379 w 517694"/>
              <a:gd name="connsiteY1" fmla="*/ 3303865 h 3303865"/>
              <a:gd name="connsiteX2" fmla="*/ 312420 w 517694"/>
              <a:gd name="connsiteY2" fmla="*/ 3285203 h 3303865"/>
              <a:gd name="connsiteX3" fmla="*/ 256437 w 517694"/>
              <a:gd name="connsiteY3" fmla="*/ 3266542 h 3303865"/>
              <a:gd name="connsiteX4" fmla="*/ 200453 w 517694"/>
              <a:gd name="connsiteY4" fmla="*/ 3247881 h 3303865"/>
              <a:gd name="connsiteX5" fmla="*/ 172461 w 517694"/>
              <a:gd name="connsiteY5" fmla="*/ 3238550 h 3303865"/>
              <a:gd name="connsiteX6" fmla="*/ 97816 w 517694"/>
              <a:gd name="connsiteY6" fmla="*/ 3219889 h 3303865"/>
              <a:gd name="connsiteX7" fmla="*/ 32502 w 517694"/>
              <a:gd name="connsiteY7" fmla="*/ 3201228 h 3303865"/>
              <a:gd name="connsiteX8" fmla="*/ 13841 w 517694"/>
              <a:gd name="connsiteY8" fmla="*/ 2688044 h 3303865"/>
              <a:gd name="connsiteX9" fmla="*/ 23171 w 517694"/>
              <a:gd name="connsiteY9" fmla="*/ 2137538 h 3303865"/>
              <a:gd name="connsiteX10" fmla="*/ 41833 w 517694"/>
              <a:gd name="connsiteY10" fmla="*/ 1736322 h 3303865"/>
              <a:gd name="connsiteX11" fmla="*/ 32502 w 517694"/>
              <a:gd name="connsiteY11" fmla="*/ 1083179 h 3303865"/>
              <a:gd name="connsiteX12" fmla="*/ 51163 w 517694"/>
              <a:gd name="connsiteY12" fmla="*/ 327399 h 3303865"/>
              <a:gd name="connsiteX13" fmla="*/ 60494 w 517694"/>
              <a:gd name="connsiteY13" fmla="*/ 280746 h 3303865"/>
              <a:gd name="connsiteX14" fmla="*/ 69824 w 517694"/>
              <a:gd name="connsiteY14" fmla="*/ 224762 h 3303865"/>
              <a:gd name="connsiteX15" fmla="*/ 79155 w 517694"/>
              <a:gd name="connsiteY15" fmla="*/ 94134 h 3303865"/>
              <a:gd name="connsiteX16" fmla="*/ 88486 w 517694"/>
              <a:gd name="connsiteY16" fmla="*/ 66142 h 3303865"/>
              <a:gd name="connsiteX17" fmla="*/ 116477 w 517694"/>
              <a:gd name="connsiteY17" fmla="*/ 47481 h 3303865"/>
              <a:gd name="connsiteX18" fmla="*/ 135139 w 517694"/>
              <a:gd name="connsiteY18" fmla="*/ 28820 h 3303865"/>
              <a:gd name="connsiteX19" fmla="*/ 499033 w 517694"/>
              <a:gd name="connsiteY19" fmla="*/ 10158 h 3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7694" h="3303865">
                <a:moveTo>
                  <a:pt x="517694" y="3294534"/>
                </a:moveTo>
                <a:cubicBezTo>
                  <a:pt x="495922" y="3297644"/>
                  <a:pt x="474372" y="3303865"/>
                  <a:pt x="452379" y="3303865"/>
                </a:cubicBezTo>
                <a:cubicBezTo>
                  <a:pt x="436846" y="3303865"/>
                  <a:pt x="337579" y="3291493"/>
                  <a:pt x="312420" y="3285203"/>
                </a:cubicBezTo>
                <a:cubicBezTo>
                  <a:pt x="293337" y="3280432"/>
                  <a:pt x="275098" y="3272762"/>
                  <a:pt x="256437" y="3266542"/>
                </a:cubicBezTo>
                <a:lnTo>
                  <a:pt x="200453" y="3247881"/>
                </a:lnTo>
                <a:cubicBezTo>
                  <a:pt x="191122" y="3244771"/>
                  <a:pt x="182105" y="3240479"/>
                  <a:pt x="172461" y="3238550"/>
                </a:cubicBezTo>
                <a:cubicBezTo>
                  <a:pt x="77624" y="3219584"/>
                  <a:pt x="164755" y="3239015"/>
                  <a:pt x="97816" y="3219889"/>
                </a:cubicBezTo>
                <a:cubicBezTo>
                  <a:pt x="15778" y="3196448"/>
                  <a:pt x="99638" y="3223605"/>
                  <a:pt x="32502" y="3201228"/>
                </a:cubicBezTo>
                <a:cubicBezTo>
                  <a:pt x="-27405" y="3021513"/>
                  <a:pt x="13841" y="3154513"/>
                  <a:pt x="13841" y="2688044"/>
                </a:cubicBezTo>
                <a:cubicBezTo>
                  <a:pt x="13841" y="2504516"/>
                  <a:pt x="19348" y="2321027"/>
                  <a:pt x="23171" y="2137538"/>
                </a:cubicBezTo>
                <a:cubicBezTo>
                  <a:pt x="30435" y="1788861"/>
                  <a:pt x="13999" y="1903316"/>
                  <a:pt x="41833" y="1736322"/>
                </a:cubicBezTo>
                <a:cubicBezTo>
                  <a:pt x="38723" y="1518608"/>
                  <a:pt x="32502" y="1300916"/>
                  <a:pt x="32502" y="1083179"/>
                </a:cubicBezTo>
                <a:cubicBezTo>
                  <a:pt x="32502" y="1030570"/>
                  <a:pt x="25733" y="543554"/>
                  <a:pt x="51163" y="327399"/>
                </a:cubicBezTo>
                <a:cubicBezTo>
                  <a:pt x="53016" y="311649"/>
                  <a:pt x="57657" y="296349"/>
                  <a:pt x="60494" y="280746"/>
                </a:cubicBezTo>
                <a:cubicBezTo>
                  <a:pt x="63878" y="262132"/>
                  <a:pt x="66714" y="243423"/>
                  <a:pt x="69824" y="224762"/>
                </a:cubicBezTo>
                <a:cubicBezTo>
                  <a:pt x="72934" y="181219"/>
                  <a:pt x="74054" y="137489"/>
                  <a:pt x="79155" y="94134"/>
                </a:cubicBezTo>
                <a:cubicBezTo>
                  <a:pt x="80304" y="84366"/>
                  <a:pt x="82342" y="73822"/>
                  <a:pt x="88486" y="66142"/>
                </a:cubicBezTo>
                <a:cubicBezTo>
                  <a:pt x="95491" y="57386"/>
                  <a:pt x="107721" y="54486"/>
                  <a:pt x="116477" y="47481"/>
                </a:cubicBezTo>
                <a:cubicBezTo>
                  <a:pt x="123346" y="41986"/>
                  <a:pt x="127271" y="32754"/>
                  <a:pt x="135139" y="28820"/>
                </a:cubicBezTo>
                <a:cubicBezTo>
                  <a:pt x="237378" y="-22300"/>
                  <a:pt x="438151" y="10158"/>
                  <a:pt x="499033" y="10158"/>
                </a:cubicBezTo>
              </a:path>
            </a:pathLst>
          </a:custGeom>
          <a:noFill/>
          <a:ln w="63500">
            <a:solidFill>
              <a:srgbClr val="00B0F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DB58270-FCDF-41CB-264A-C86DA8AA10C8}"/>
              </a:ext>
            </a:extLst>
          </p:cNvPr>
          <p:cNvSpPr txBox="1"/>
          <p:nvPr/>
        </p:nvSpPr>
        <p:spPr>
          <a:xfrm>
            <a:off x="6605544" y="2490441"/>
            <a:ext cx="634482" cy="307777"/>
          </a:xfrm>
          <a:prstGeom prst="rect">
            <a:avLst/>
          </a:prstGeom>
          <a:noFill/>
        </p:spPr>
        <p:txBody>
          <a:bodyPr wrap="square" rtlCol="0">
            <a:spAutoFit/>
          </a:bodyPr>
          <a:lstStyle/>
          <a:p>
            <a:pPr algn="ctr"/>
            <a:r>
              <a:rPr lang="en-US" sz="1400" b="1" dirty="0">
                <a:solidFill>
                  <a:srgbClr val="FF0000"/>
                </a:solidFill>
              </a:rPr>
              <a:t>Wax</a:t>
            </a:r>
          </a:p>
        </p:txBody>
      </p:sp>
    </p:spTree>
    <p:extLst>
      <p:ext uri="{BB962C8B-B14F-4D97-AF65-F5344CB8AC3E}">
        <p14:creationId xmlns:p14="http://schemas.microsoft.com/office/powerpoint/2010/main" val="228283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91846" y="545825"/>
            <a:ext cx="4074637"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hlinkClick r:id="rId2"/>
              </a:rPr>
              <a:t>https://www.youtube.com/watch?v=Df-sVM-hxrE</a:t>
            </a:r>
            <a:endParaRPr lang="en-US" sz="14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0" y="0"/>
            <a:ext cx="4786686" cy="523220"/>
          </a:xfrm>
          <a:prstGeom prst="rect">
            <a:avLst/>
          </a:prstGeom>
          <a:noFill/>
        </p:spPr>
        <p:txBody>
          <a:bodyPr wrap="square" rtlCol="0">
            <a:spAutoFit/>
          </a:bodyPr>
          <a:lstStyle/>
          <a:p>
            <a:r>
              <a:rPr lang="en-US" sz="2800" b="1" dirty="0"/>
              <a:t>Five Best Wood Burning Stoves</a:t>
            </a:r>
          </a:p>
        </p:txBody>
      </p:sp>
      <p:sp>
        <p:nvSpPr>
          <p:cNvPr id="6" name="TextBox 5">
            <a:extLst>
              <a:ext uri="{FF2B5EF4-FFF2-40B4-BE49-F238E27FC236}">
                <a16:creationId xmlns:a16="http://schemas.microsoft.com/office/drawing/2014/main" id="{AD9B759F-DB16-FF1A-8EFC-82BEBA4F1774}"/>
              </a:ext>
            </a:extLst>
          </p:cNvPr>
          <p:cNvSpPr txBox="1"/>
          <p:nvPr/>
        </p:nvSpPr>
        <p:spPr>
          <a:xfrm>
            <a:off x="435371" y="1271887"/>
            <a:ext cx="7706765" cy="1015663"/>
          </a:xfrm>
          <a:prstGeom prst="rect">
            <a:avLst/>
          </a:prstGeom>
          <a:noFill/>
        </p:spPr>
        <p:txBody>
          <a:bodyPr wrap="square" rtlCol="0">
            <a:spAutoFit/>
          </a:bodyPr>
          <a:lstStyle/>
          <a:p>
            <a:r>
              <a:rPr lang="en-US" sz="1200" dirty="0"/>
              <a:t>#1 - </a:t>
            </a:r>
            <a:r>
              <a:rPr lang="en-US" sz="1200" b="1" dirty="0">
                <a:solidFill>
                  <a:srgbClr val="FF0000"/>
                </a:solidFill>
              </a:rPr>
              <a:t>Vermont Casting</a:t>
            </a:r>
            <a:r>
              <a:rPr lang="en-US" sz="1200" dirty="0"/>
              <a:t> - Cast iron, Beautiful color finishes, Top load.</a:t>
            </a:r>
          </a:p>
          <a:p>
            <a:r>
              <a:rPr lang="en-US" sz="1200" dirty="0"/>
              <a:t>#2 - </a:t>
            </a:r>
            <a:r>
              <a:rPr lang="en-US" sz="1200" b="1" dirty="0">
                <a:solidFill>
                  <a:srgbClr val="FF0000"/>
                </a:solidFill>
              </a:rPr>
              <a:t>Hearthstone</a:t>
            </a:r>
            <a:r>
              <a:rPr lang="en-US" sz="1200" dirty="0"/>
              <a:t> - Catalytic Combustor - Soap Stone &amp; Cast Iron, Longest burn time, most efficient, side load, rear vent.</a:t>
            </a:r>
          </a:p>
          <a:p>
            <a:r>
              <a:rPr lang="en-US" sz="1200" dirty="0"/>
              <a:t>#3 - </a:t>
            </a:r>
            <a:r>
              <a:rPr lang="en-US" sz="1200" b="1" dirty="0">
                <a:solidFill>
                  <a:srgbClr val="FF0000"/>
                </a:solidFill>
              </a:rPr>
              <a:t>Iron Strike </a:t>
            </a:r>
            <a:r>
              <a:rPr lang="en-US" sz="1200" dirty="0"/>
              <a:t>230 (originally "Country Stove") - Re-Burn System, Steel, Customizable, Different sizes, Blower attachment.</a:t>
            </a:r>
          </a:p>
          <a:p>
            <a:r>
              <a:rPr lang="en-US" sz="1200" dirty="0"/>
              <a:t>#4 - </a:t>
            </a:r>
            <a:r>
              <a:rPr lang="en-US" sz="1200" b="1" dirty="0">
                <a:solidFill>
                  <a:srgbClr val="FF0000"/>
                </a:solidFill>
              </a:rPr>
              <a:t>MF Fire Nova </a:t>
            </a:r>
            <a:r>
              <a:rPr lang="en-US" sz="1200" dirty="0"/>
              <a:t>2 - Catalytic Combustor - Insert &amp; Freestanding, Nice burn.</a:t>
            </a:r>
          </a:p>
          <a:p>
            <a:r>
              <a:rPr lang="en-US" sz="1200" dirty="0"/>
              <a:t>#5 - </a:t>
            </a:r>
            <a:r>
              <a:rPr lang="en-US" sz="1200" b="1" dirty="0">
                <a:solidFill>
                  <a:srgbClr val="FF0000"/>
                </a:solidFill>
              </a:rPr>
              <a:t>Napoleon</a:t>
            </a:r>
            <a:r>
              <a:rPr lang="en-US" sz="1200" dirty="0"/>
              <a:t> S Series - Re-Burn System – Steel - Strong brand name, Large viewing window, Shelf compartment.</a:t>
            </a:r>
          </a:p>
        </p:txBody>
      </p:sp>
      <p:pic>
        <p:nvPicPr>
          <p:cNvPr id="7" name="Picture 6">
            <a:extLst>
              <a:ext uri="{FF2B5EF4-FFF2-40B4-BE49-F238E27FC236}">
                <a16:creationId xmlns:a16="http://schemas.microsoft.com/office/drawing/2014/main" id="{0B8AE98D-2BA5-8172-0C56-D030C76986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969" y="2576645"/>
            <a:ext cx="4291717" cy="2021030"/>
          </a:xfrm>
          <a:prstGeom prst="rect">
            <a:avLst/>
          </a:prstGeom>
        </p:spPr>
      </p:pic>
    </p:spTree>
    <p:extLst>
      <p:ext uri="{BB962C8B-B14F-4D97-AF65-F5344CB8AC3E}">
        <p14:creationId xmlns:p14="http://schemas.microsoft.com/office/powerpoint/2010/main" val="1955352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203168" y="523220"/>
            <a:ext cx="4074634" cy="307777"/>
          </a:xfrm>
          <a:prstGeom prst="rect">
            <a:avLst/>
          </a:prstGeom>
          <a:noFill/>
          <a:ln>
            <a:noFill/>
          </a:ln>
        </p:spPr>
        <p:txBody>
          <a:bodyPr wrap="square" rtlCol="0">
            <a:spAutoFit/>
          </a:bodyPr>
          <a:lstStyle/>
          <a:p>
            <a:r>
              <a:rPr lang="en-US" sz="1400" dirty="0"/>
              <a:t>- </a:t>
            </a:r>
            <a:r>
              <a:rPr lang="en-US" sz="1400" dirty="0">
                <a:hlinkClick r:id="rId2"/>
              </a:rPr>
              <a:t>https://www.youtube.com/watch?v=yPtVhpHXg0E</a:t>
            </a:r>
            <a:endParaRPr lang="en-US" sz="14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1" y="0"/>
            <a:ext cx="7520473" cy="523220"/>
          </a:xfrm>
          <a:prstGeom prst="rect">
            <a:avLst/>
          </a:prstGeom>
          <a:noFill/>
        </p:spPr>
        <p:txBody>
          <a:bodyPr wrap="square" rtlCol="0">
            <a:spAutoFit/>
          </a:bodyPr>
          <a:lstStyle/>
          <a:p>
            <a:r>
              <a:rPr lang="en-US" sz="2800" b="1" dirty="0"/>
              <a:t>Cast Iron Vs Steel Wood Burning stoves</a:t>
            </a:r>
          </a:p>
        </p:txBody>
      </p:sp>
      <p:sp>
        <p:nvSpPr>
          <p:cNvPr id="6" name="TextBox 5">
            <a:extLst>
              <a:ext uri="{FF2B5EF4-FFF2-40B4-BE49-F238E27FC236}">
                <a16:creationId xmlns:a16="http://schemas.microsoft.com/office/drawing/2014/main" id="{BF649159-E28F-BCB3-9D98-FD6018BDD6EB}"/>
              </a:ext>
            </a:extLst>
          </p:cNvPr>
          <p:cNvSpPr txBox="1"/>
          <p:nvPr/>
        </p:nvSpPr>
        <p:spPr>
          <a:xfrm>
            <a:off x="707022" y="1152373"/>
            <a:ext cx="6412236" cy="1815882"/>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1" i="0" dirty="0">
                <a:solidFill>
                  <a:srgbClr val="00B0F0"/>
                </a:solidFill>
                <a:effectLst/>
                <a:latin typeface="Roboto" panose="02000000000000000000" pitchFamily="2" charset="0"/>
              </a:rPr>
              <a:t>Cast Iron </a:t>
            </a:r>
            <a:r>
              <a:rPr lang="en-US" sz="1400" b="0" i="0" dirty="0">
                <a:solidFill>
                  <a:srgbClr val="0F0F0F"/>
                </a:solidFill>
                <a:effectLst/>
                <a:latin typeface="Roboto" panose="02000000000000000000" pitchFamily="2" charset="0"/>
              </a:rPr>
              <a:t>Stoves</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Pros : More ornate, more colorful, traditional look, retains more heat </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Cons : Not Seamless, More Expensive </a:t>
            </a:r>
            <a:br>
              <a:rPr lang="en-US" sz="1400" b="0" i="0" dirty="0">
                <a:solidFill>
                  <a:srgbClr val="0F0F0F"/>
                </a:solidFill>
                <a:effectLst/>
                <a:latin typeface="Roboto" panose="02000000000000000000" pitchFamily="2" charset="0"/>
              </a:rPr>
            </a:br>
            <a:br>
              <a:rPr lang="en-US" sz="1400" b="0" i="0" dirty="0">
                <a:solidFill>
                  <a:srgbClr val="0F0F0F"/>
                </a:solidFill>
                <a:effectLst/>
                <a:latin typeface="Roboto" panose="02000000000000000000" pitchFamily="2" charset="0"/>
              </a:rPr>
            </a:br>
            <a:endParaRPr lang="en-US" sz="1400" b="0" i="0" dirty="0">
              <a:solidFill>
                <a:srgbClr val="0F0F0F"/>
              </a:solidFill>
              <a:effectLst/>
              <a:latin typeface="Roboto" panose="02000000000000000000" pitchFamily="2" charset="0"/>
            </a:endParaRPr>
          </a:p>
          <a:p>
            <a:pPr marL="285750" indent="-285750">
              <a:buFont typeface="Arial" panose="020B0604020202020204" pitchFamily="34" charset="0"/>
              <a:buChar char="•"/>
            </a:pPr>
            <a:r>
              <a:rPr lang="en-US" sz="1400" b="1" i="0" dirty="0">
                <a:solidFill>
                  <a:srgbClr val="00B0F0"/>
                </a:solidFill>
                <a:effectLst/>
                <a:latin typeface="Roboto" panose="02000000000000000000" pitchFamily="2" charset="0"/>
              </a:rPr>
              <a:t>Steel </a:t>
            </a:r>
            <a:r>
              <a:rPr lang="en-US" sz="1400" b="0" i="0" dirty="0">
                <a:solidFill>
                  <a:srgbClr val="0F0F0F"/>
                </a:solidFill>
                <a:effectLst/>
                <a:latin typeface="Roboto" panose="02000000000000000000" pitchFamily="2" charset="0"/>
              </a:rPr>
              <a:t>Stove</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Pros : Clean &amp; modern look, Cost effective, Seamless, Heats larger area </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Cons : Not as hot, Possibility of warping (because of overheating)</a:t>
            </a:r>
            <a:endParaRPr lang="en-US" sz="1400" dirty="0"/>
          </a:p>
        </p:txBody>
      </p:sp>
    </p:spTree>
    <p:extLst>
      <p:ext uri="{BB962C8B-B14F-4D97-AF65-F5344CB8AC3E}">
        <p14:creationId xmlns:p14="http://schemas.microsoft.com/office/powerpoint/2010/main" val="3953306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0" y="0"/>
            <a:ext cx="3359020" cy="523220"/>
          </a:xfrm>
          <a:prstGeom prst="rect">
            <a:avLst/>
          </a:prstGeom>
          <a:noFill/>
        </p:spPr>
        <p:txBody>
          <a:bodyPr wrap="square" rtlCol="0">
            <a:spAutoFit/>
          </a:bodyPr>
          <a:lstStyle/>
          <a:p>
            <a:r>
              <a:rPr lang="en-US" sz="2800" b="1" dirty="0"/>
              <a:t>Catalytic Wood Stove</a:t>
            </a:r>
          </a:p>
        </p:txBody>
      </p:sp>
      <p:sp>
        <p:nvSpPr>
          <p:cNvPr id="4" name="TextBox 3">
            <a:extLst>
              <a:ext uri="{FF2B5EF4-FFF2-40B4-BE49-F238E27FC236}">
                <a16:creationId xmlns:a16="http://schemas.microsoft.com/office/drawing/2014/main" id="{8451C9B1-CEAD-C235-9386-1AA0F918E42A}"/>
              </a:ext>
            </a:extLst>
          </p:cNvPr>
          <p:cNvSpPr txBox="1"/>
          <p:nvPr/>
        </p:nvSpPr>
        <p:spPr>
          <a:xfrm>
            <a:off x="106047" y="593185"/>
            <a:ext cx="4223357" cy="307777"/>
          </a:xfrm>
          <a:prstGeom prst="rect">
            <a:avLst/>
          </a:prstGeom>
          <a:noFill/>
          <a:ln>
            <a:noFill/>
          </a:ln>
        </p:spPr>
        <p:txBody>
          <a:bodyPr wrap="square" rtlCol="0">
            <a:spAutoFit/>
          </a:bodyPr>
          <a:lstStyle/>
          <a:p>
            <a:r>
              <a:rPr lang="en-US" sz="1400" dirty="0"/>
              <a:t>- </a:t>
            </a:r>
            <a:r>
              <a:rPr lang="en-US" sz="1400" dirty="0">
                <a:hlinkClick r:id="rId2"/>
              </a:rPr>
              <a:t>https://www.youtube.com/watch?v=_DajfQQN7qM</a:t>
            </a:r>
            <a:r>
              <a:rPr lang="en-US" sz="1400" dirty="0"/>
              <a:t> </a:t>
            </a:r>
          </a:p>
        </p:txBody>
      </p:sp>
      <p:sp>
        <p:nvSpPr>
          <p:cNvPr id="6" name="TextBox 5">
            <a:extLst>
              <a:ext uri="{FF2B5EF4-FFF2-40B4-BE49-F238E27FC236}">
                <a16:creationId xmlns:a16="http://schemas.microsoft.com/office/drawing/2014/main" id="{6CAF5800-3DAC-21B3-9038-1E4B99E43E27}"/>
              </a:ext>
            </a:extLst>
          </p:cNvPr>
          <p:cNvSpPr txBox="1"/>
          <p:nvPr/>
        </p:nvSpPr>
        <p:spPr>
          <a:xfrm>
            <a:off x="925491" y="946569"/>
            <a:ext cx="5184409"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A </a:t>
            </a:r>
            <a:r>
              <a:rPr lang="en-US" sz="1400" b="1" dirty="0">
                <a:solidFill>
                  <a:srgbClr val="FF0000"/>
                </a:solidFill>
              </a:rPr>
              <a:t>catalytic combustor </a:t>
            </a:r>
            <a:r>
              <a:rPr lang="en-US" sz="1400" dirty="0"/>
              <a:t>= </a:t>
            </a:r>
            <a:r>
              <a:rPr lang="en-US" sz="1400" dirty="0">
                <a:solidFill>
                  <a:srgbClr val="FF0000"/>
                </a:solidFill>
              </a:rPr>
              <a:t>metal grid with special catalytic coating </a:t>
            </a:r>
          </a:p>
          <a:p>
            <a:r>
              <a:rPr lang="en-US" sz="1400" dirty="0"/>
              <a:t>that helps to re-burn the gasses and particulates. </a:t>
            </a:r>
          </a:p>
          <a:p>
            <a:endParaRPr lang="en-US" sz="1400" dirty="0"/>
          </a:p>
          <a:p>
            <a:r>
              <a:rPr lang="en-US" sz="1400" dirty="0"/>
              <a:t>It increases efficiency, fewer emissions, longer burn times (30+ </a:t>
            </a:r>
            <a:r>
              <a:rPr lang="en-US" sz="1400" dirty="0" err="1"/>
              <a:t>hrs</a:t>
            </a:r>
            <a:r>
              <a:rPr lang="en-US" sz="1400" dirty="0"/>
              <a:t>)</a:t>
            </a:r>
          </a:p>
        </p:txBody>
      </p:sp>
      <p:sp>
        <p:nvSpPr>
          <p:cNvPr id="12" name="TextBox 11">
            <a:extLst>
              <a:ext uri="{FF2B5EF4-FFF2-40B4-BE49-F238E27FC236}">
                <a16:creationId xmlns:a16="http://schemas.microsoft.com/office/drawing/2014/main" id="{0378825E-5487-D5E8-552F-08821F09D367}"/>
              </a:ext>
            </a:extLst>
          </p:cNvPr>
          <p:cNvSpPr txBox="1"/>
          <p:nvPr/>
        </p:nvSpPr>
        <p:spPr>
          <a:xfrm>
            <a:off x="171362" y="2945044"/>
            <a:ext cx="3402263"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Secondary burn </a:t>
            </a:r>
            <a:r>
              <a:rPr lang="en-US" sz="1400" dirty="0"/>
              <a:t>works by burning off the initial smoke produced from the fire that otherwise would have gone up the chimney. </a:t>
            </a:r>
          </a:p>
          <a:p>
            <a:endParaRPr lang="en-US" sz="1400" dirty="0"/>
          </a:p>
          <a:p>
            <a:r>
              <a:rPr lang="en-US" sz="1400" dirty="0"/>
              <a:t>You will often see </a:t>
            </a:r>
            <a:r>
              <a:rPr lang="en-US" sz="1400" b="1" dirty="0">
                <a:solidFill>
                  <a:srgbClr val="00B0F0"/>
                </a:solidFill>
              </a:rPr>
              <a:t>a series of holes </a:t>
            </a:r>
            <a:r>
              <a:rPr lang="en-US" sz="1400" dirty="0"/>
              <a:t>towards the top rear of the stove above the fire box that forces </a:t>
            </a:r>
            <a:r>
              <a:rPr lang="en-US" sz="1400" b="1" dirty="0">
                <a:solidFill>
                  <a:srgbClr val="00B0F0"/>
                </a:solidFill>
              </a:rPr>
              <a:t>fresh oxygen over the chamber</a:t>
            </a:r>
            <a:r>
              <a:rPr lang="en-US" sz="1400" dirty="0"/>
              <a:t>, </a:t>
            </a:r>
            <a:r>
              <a:rPr lang="en-US" sz="1400" dirty="0">
                <a:solidFill>
                  <a:srgbClr val="00B0F0"/>
                </a:solidFill>
              </a:rPr>
              <a:t>reigniting this smoke</a:t>
            </a:r>
            <a:r>
              <a:rPr lang="en-US" sz="1400" dirty="0"/>
              <a:t>.</a:t>
            </a:r>
          </a:p>
        </p:txBody>
      </p:sp>
      <p:pic>
        <p:nvPicPr>
          <p:cNvPr id="1026" name="Picture 2" descr="What is secondary burn on a wood burning stove?">
            <a:extLst>
              <a:ext uri="{FF2B5EF4-FFF2-40B4-BE49-F238E27FC236}">
                <a16:creationId xmlns:a16="http://schemas.microsoft.com/office/drawing/2014/main" id="{83494039-29B9-E819-FEA9-BB7CBD978A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2518" y="2700699"/>
            <a:ext cx="4137974" cy="24148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od Stove Cross Section">
            <a:extLst>
              <a:ext uri="{FF2B5EF4-FFF2-40B4-BE49-F238E27FC236}">
                <a16:creationId xmlns:a16="http://schemas.microsoft.com/office/drawing/2014/main" id="{1BD6C058-2945-0678-9B11-FD87746628B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88793" y="16327"/>
            <a:ext cx="2749369" cy="27208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07F12E-215A-8BDD-B581-3697AEE07C85}"/>
              </a:ext>
            </a:extLst>
          </p:cNvPr>
          <p:cNvSpPr txBox="1"/>
          <p:nvPr/>
        </p:nvSpPr>
        <p:spPr>
          <a:xfrm>
            <a:off x="0" y="2305692"/>
            <a:ext cx="3359020" cy="523220"/>
          </a:xfrm>
          <a:prstGeom prst="rect">
            <a:avLst/>
          </a:prstGeom>
          <a:noFill/>
        </p:spPr>
        <p:txBody>
          <a:bodyPr wrap="square" rtlCol="0">
            <a:spAutoFit/>
          </a:bodyPr>
          <a:lstStyle/>
          <a:p>
            <a:r>
              <a:rPr lang="en-US" sz="2800" b="1" dirty="0"/>
              <a:t>Secondary Burn</a:t>
            </a:r>
          </a:p>
        </p:txBody>
      </p:sp>
    </p:spTree>
    <p:extLst>
      <p:ext uri="{BB962C8B-B14F-4D97-AF65-F5344CB8AC3E}">
        <p14:creationId xmlns:p14="http://schemas.microsoft.com/office/powerpoint/2010/main" val="20403950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48125" y="-41250"/>
            <a:ext cx="2145059" cy="400110"/>
          </a:xfrm>
          <a:prstGeom prst="rect">
            <a:avLst/>
          </a:prstGeom>
          <a:noFill/>
        </p:spPr>
        <p:txBody>
          <a:bodyPr wrap="square" rtlCol="0">
            <a:spAutoFit/>
          </a:bodyPr>
          <a:lstStyle/>
          <a:p>
            <a:r>
              <a:rPr lang="en-US" sz="2000" b="1" dirty="0"/>
              <a:t>Cross-flow vs Bell</a:t>
            </a:r>
          </a:p>
        </p:txBody>
      </p:sp>
      <p:sp>
        <p:nvSpPr>
          <p:cNvPr id="11" name="TextBox 10">
            <a:extLst>
              <a:ext uri="{FF2B5EF4-FFF2-40B4-BE49-F238E27FC236}">
                <a16:creationId xmlns:a16="http://schemas.microsoft.com/office/drawing/2014/main" id="{5174C3E7-954B-B654-7951-F5B0FB6E41C1}"/>
              </a:ext>
            </a:extLst>
          </p:cNvPr>
          <p:cNvSpPr txBox="1"/>
          <p:nvPr/>
        </p:nvSpPr>
        <p:spPr>
          <a:xfrm>
            <a:off x="62056" y="336887"/>
            <a:ext cx="3953054" cy="3416320"/>
          </a:xfrm>
          <a:prstGeom prst="rect">
            <a:avLst/>
          </a:prstGeom>
          <a:solidFill>
            <a:schemeClr val="accent4">
              <a:lumMod val="20000"/>
              <a:lumOff val="80000"/>
            </a:schemeClr>
          </a:solidFill>
          <a:ln>
            <a:solidFill>
              <a:srgbClr val="FF0000"/>
            </a:solidFill>
          </a:ln>
        </p:spPr>
        <p:txBody>
          <a:bodyPr wrap="square" rtlCol="0">
            <a:spAutoFit/>
          </a:bodyPr>
          <a:lstStyle/>
          <a:p>
            <a:pPr marL="60325" indent="-53975">
              <a:buFont typeface="Arial" panose="020B0604020202020204" pitchFamily="34" charset="0"/>
              <a:buChar char="•"/>
            </a:pPr>
            <a:r>
              <a:rPr lang="en-US" sz="900" dirty="0"/>
              <a:t>Masonry stoves/heaters are highly efficient wood-burning heating systems that store and radiate heat over long periods</a:t>
            </a:r>
          </a:p>
          <a:p>
            <a:pPr marL="60325" indent="-53975">
              <a:buFont typeface="Arial" panose="020B0604020202020204" pitchFamily="34" charset="0"/>
              <a:buChar char="•"/>
            </a:pPr>
            <a:r>
              <a:rPr lang="en-US" sz="900" dirty="0"/>
              <a:t>Two prominent design philosophies are </a:t>
            </a:r>
            <a:r>
              <a:rPr lang="en-US" sz="900" b="1" dirty="0">
                <a:solidFill>
                  <a:srgbClr val="FF0000"/>
                </a:solidFill>
              </a:rPr>
              <a:t>cross-flow and bell (or chamber)</a:t>
            </a:r>
            <a:r>
              <a:rPr lang="en-US" sz="900" dirty="0"/>
              <a:t> systems. Here’s a comparison of their key features and differences:</a:t>
            </a:r>
          </a:p>
          <a:p>
            <a:pPr marL="60325" indent="-53975">
              <a:buFont typeface="Arial" panose="020B0604020202020204" pitchFamily="34" charset="0"/>
              <a:buChar char="•"/>
            </a:pPr>
            <a:r>
              <a:rPr lang="en-US" sz="900" b="1" dirty="0">
                <a:solidFill>
                  <a:srgbClr val="FF0000"/>
                </a:solidFill>
              </a:rPr>
              <a:t>Cross-Flow Design </a:t>
            </a:r>
            <a:r>
              <a:rPr lang="en-US" sz="900" dirty="0"/>
              <a:t>- Hot gases from the firebox pass through a series of horizontal channels stacked vertically or horizontally, exchanging heat with the masonry mass as they move toward the chimney. The gases are forced to travel a long, winding path, maximizing contact with the masonry and thus heat transfer. The Construction - multiple flues or channels built into the masonry, often inspired by Finnish contraflow designs. Excellent heat transfer due to the extended path and large surface area in contact with the masonry. Can be more complex to build, requiring precise channel dimensions and careful masonry work.</a:t>
            </a:r>
          </a:p>
          <a:p>
            <a:pPr marL="60325" indent="-53975">
              <a:buFont typeface="Arial" panose="020B0604020202020204" pitchFamily="34" charset="0"/>
              <a:buChar char="•"/>
            </a:pPr>
            <a:r>
              <a:rPr lang="en-US" sz="900" b="1" dirty="0">
                <a:solidFill>
                  <a:srgbClr val="FF0000"/>
                </a:solidFill>
              </a:rPr>
              <a:t>Bell (Chamber) Design </a:t>
            </a:r>
            <a:r>
              <a:rPr lang="en-US" sz="900" dirty="0"/>
              <a:t>- Hot gases rise into one or more large chambers (bells), where they slow down and transfer heat to the surrounding masonry before exiting through the chimney. The gases naturally stratify within the bell—hotter gases rise, cooler gases descend - promoting efficient, passive heat exchange without the need for forced movement through narrow channels. Construction features one or more large chambers (bells) above the firebox, often with overlapping or connected chambers for enhanced heat retention and transfer. High efficiency due to natural convection and gas stratification; less prone to creosote buildup since gases are not forced through tight channels. Simpler to construct in some respects, but requires careful attention to chamber size and insulation to ensure proper gas flow and heat retention.</a:t>
            </a:r>
          </a:p>
        </p:txBody>
      </p:sp>
      <p:sp>
        <p:nvSpPr>
          <p:cNvPr id="2" name="TextBox 1">
            <a:extLst>
              <a:ext uri="{FF2B5EF4-FFF2-40B4-BE49-F238E27FC236}">
                <a16:creationId xmlns:a16="http://schemas.microsoft.com/office/drawing/2014/main" id="{CCA6E5B4-20AD-152D-F183-E7C195D30906}"/>
              </a:ext>
            </a:extLst>
          </p:cNvPr>
          <p:cNvSpPr txBox="1"/>
          <p:nvPr/>
        </p:nvSpPr>
        <p:spPr>
          <a:xfrm>
            <a:off x="4125292" y="158805"/>
            <a:ext cx="4929330" cy="1892826"/>
          </a:xfrm>
          <a:prstGeom prst="rect">
            <a:avLst/>
          </a:prstGeom>
          <a:solidFill>
            <a:schemeClr val="accent4">
              <a:lumMod val="20000"/>
              <a:lumOff val="80000"/>
            </a:schemeClr>
          </a:solidFill>
          <a:ln>
            <a:solidFill>
              <a:srgbClr val="FF0000"/>
            </a:solidFill>
          </a:ln>
        </p:spPr>
        <p:txBody>
          <a:bodyPr wrap="square" rtlCol="0">
            <a:spAutoFit/>
          </a:bodyPr>
          <a:lstStyle/>
          <a:p>
            <a:pPr marL="60325" indent="-53975">
              <a:buFont typeface="Arial" panose="020B0604020202020204" pitchFamily="34" charset="0"/>
              <a:buChar char="•"/>
            </a:pPr>
            <a:r>
              <a:rPr lang="en-US" sz="900" dirty="0"/>
              <a:t>Recent research and practical experience suggest that the </a:t>
            </a:r>
            <a:r>
              <a:rPr lang="en-US" sz="900" b="1" dirty="0">
                <a:solidFill>
                  <a:srgbClr val="FF0000"/>
                </a:solidFill>
              </a:rPr>
              <a:t>bell design is increasingly favored for its simplicity and adaptability, especially in rocket mass heaters and hybrid systems</a:t>
            </a:r>
            <a:r>
              <a:rPr lang="en-US" sz="900" dirty="0"/>
              <a:t>. The bell design allows for larger internal volumes and more flexible layout, not strictly adhering to the principle of constant cross-sectional area throughout the system, which can still result in excellent performance and clean combustion</a:t>
            </a:r>
          </a:p>
          <a:p>
            <a:pPr marL="60325" indent="-53975">
              <a:buFont typeface="Arial" panose="020B0604020202020204" pitchFamily="34" charset="0"/>
              <a:buChar char="•"/>
            </a:pPr>
            <a:r>
              <a:rPr lang="en-US" sz="800" dirty="0">
                <a:hlinkClick r:id="rId2"/>
              </a:rPr>
              <a:t>https://www.handprintpress.com/tech/recent-research-on-rocket-mass-heaters-and-bell-design/</a:t>
            </a:r>
            <a:endParaRPr lang="en-US" sz="800" dirty="0"/>
          </a:p>
          <a:p>
            <a:pPr marL="60325" indent="-53975">
              <a:buFont typeface="Arial" panose="020B0604020202020204" pitchFamily="34" charset="0"/>
              <a:buChar char="•"/>
            </a:pPr>
            <a:r>
              <a:rPr lang="en-US" sz="800" dirty="0">
                <a:hlinkClick r:id="rId3"/>
              </a:rPr>
              <a:t>https://</a:t>
            </a:r>
            <a:r>
              <a:rPr lang="en-US" sz="800" dirty="0" err="1">
                <a:hlinkClick r:id="rId3"/>
              </a:rPr>
              <a:t>www.firespeaking.com</a:t>
            </a:r>
            <a:r>
              <a:rPr lang="en-US" sz="800" dirty="0">
                <a:hlinkClick r:id="rId3"/>
              </a:rPr>
              <a:t>/masonry-heaters/rocket-mass-heaters/rocket-mass-heater-cookstove/</a:t>
            </a:r>
            <a:endParaRPr lang="en-US" sz="800" dirty="0"/>
          </a:p>
          <a:p>
            <a:pPr marL="60325" indent="-53975">
              <a:buFont typeface="Arial" panose="020B0604020202020204" pitchFamily="34" charset="0"/>
              <a:buChar char="•"/>
            </a:pPr>
            <a:r>
              <a:rPr lang="en-US" sz="800" dirty="0">
                <a:hlinkClick r:id="rId4"/>
              </a:rPr>
              <a:t>https://</a:t>
            </a:r>
            <a:r>
              <a:rPr lang="en-US" sz="800" dirty="0" err="1">
                <a:hlinkClick r:id="rId4"/>
              </a:rPr>
              <a:t>permies.com</a:t>
            </a:r>
            <a:r>
              <a:rPr lang="en-US" sz="800" dirty="0">
                <a:hlinkClick r:id="rId4"/>
              </a:rPr>
              <a:t>/t/102393/Horizontal-bench-vertical-bell</a:t>
            </a:r>
            <a:endParaRPr lang="en-US" sz="800" dirty="0"/>
          </a:p>
          <a:p>
            <a:pPr marL="60325" indent="-53975">
              <a:buFont typeface="Arial" panose="020B0604020202020204" pitchFamily="34" charset="0"/>
              <a:buChar char="•"/>
            </a:pPr>
            <a:r>
              <a:rPr lang="en-US" sz="800" dirty="0">
                <a:hlinkClick r:id="rId5"/>
              </a:rPr>
              <a:t>https://donkey32.proboards.com/thread/2171/double-masonry-heater-suggestions-welcome</a:t>
            </a:r>
            <a:endParaRPr lang="en-US" sz="800" dirty="0"/>
          </a:p>
          <a:p>
            <a:pPr marL="60325" indent="-53975">
              <a:buFont typeface="Arial" panose="020B0604020202020204" pitchFamily="34" charset="0"/>
              <a:buChar char="•"/>
            </a:pPr>
            <a:r>
              <a:rPr lang="en-US" sz="800" dirty="0">
                <a:hlinkClick r:id="rId6"/>
              </a:rPr>
              <a:t>http://</a:t>
            </a:r>
            <a:r>
              <a:rPr lang="en-US" sz="800" dirty="0" err="1">
                <a:hlinkClick r:id="rId6"/>
              </a:rPr>
              <a:t>heatkit.com</a:t>
            </a:r>
            <a:r>
              <a:rPr lang="en-US" sz="800" dirty="0">
                <a:hlinkClick r:id="rId6"/>
              </a:rPr>
              <a:t>/docs/</a:t>
            </a:r>
            <a:r>
              <a:rPr lang="en-US" sz="800" dirty="0" err="1">
                <a:hlinkClick r:id="rId6"/>
              </a:rPr>
              <a:t>shabaldin</a:t>
            </a:r>
            <a:r>
              <a:rPr lang="en-US" sz="800" dirty="0">
                <a:hlinkClick r:id="rId6"/>
              </a:rPr>
              <a:t>/Basics%20for%20the%20design%20of%20wood..htm</a:t>
            </a:r>
            <a:endParaRPr lang="en-US" sz="800" dirty="0"/>
          </a:p>
          <a:p>
            <a:pPr marL="60325" indent="-53975">
              <a:buFont typeface="Arial" panose="020B0604020202020204" pitchFamily="34" charset="0"/>
              <a:buChar char="•"/>
            </a:pPr>
            <a:r>
              <a:rPr lang="en-US" sz="800" dirty="0">
                <a:hlinkClick r:id="rId7"/>
              </a:rPr>
              <a:t>https://</a:t>
            </a:r>
            <a:r>
              <a:rPr lang="en-US" sz="800" dirty="0" err="1">
                <a:hlinkClick r:id="rId7"/>
              </a:rPr>
              <a:t>www.mha-net.org</a:t>
            </a:r>
            <a:r>
              <a:rPr lang="en-US" sz="800" dirty="0">
                <a:hlinkClick r:id="rId7"/>
              </a:rPr>
              <a:t>/docs/admin/</a:t>
            </a:r>
            <a:r>
              <a:rPr lang="en-US" sz="800" dirty="0" err="1">
                <a:hlinkClick r:id="rId7"/>
              </a:rPr>
              <a:t>Manual.pdf</a:t>
            </a:r>
            <a:endParaRPr lang="en-US" sz="800" dirty="0"/>
          </a:p>
          <a:p>
            <a:pPr marL="60325" indent="-53975">
              <a:buFont typeface="Arial" panose="020B0604020202020204" pitchFamily="34" charset="0"/>
              <a:buChar char="•"/>
            </a:pPr>
            <a:r>
              <a:rPr lang="en-US" sz="800" dirty="0">
                <a:hlinkClick r:id="rId8"/>
              </a:rPr>
              <a:t>http://</a:t>
            </a:r>
            <a:r>
              <a:rPr lang="en-US" sz="800" dirty="0" err="1">
                <a:hlinkClick r:id="rId8"/>
              </a:rPr>
              <a:t>www.stovemaster.com</a:t>
            </a:r>
            <a:r>
              <a:rPr lang="en-US" sz="800" dirty="0">
                <a:hlinkClick r:id="rId8"/>
              </a:rPr>
              <a:t>/</a:t>
            </a:r>
            <a:r>
              <a:rPr lang="en-US" sz="800" dirty="0" err="1">
                <a:hlinkClick r:id="rId8"/>
              </a:rPr>
              <a:t>html_en</a:t>
            </a:r>
            <a:r>
              <a:rPr lang="en-US" sz="800" dirty="0">
                <a:hlinkClick r:id="rId8"/>
              </a:rPr>
              <a:t>/</a:t>
            </a:r>
            <a:r>
              <a:rPr lang="en-US" sz="800" dirty="0" err="1">
                <a:hlinkClick r:id="rId8"/>
              </a:rPr>
              <a:t>designsystem.html</a:t>
            </a:r>
            <a:endParaRPr lang="en-US" sz="800" dirty="0"/>
          </a:p>
          <a:p>
            <a:pPr marL="60325" indent="-53975">
              <a:buFont typeface="Arial" panose="020B0604020202020204" pitchFamily="34" charset="0"/>
              <a:buChar char="•"/>
            </a:pPr>
            <a:r>
              <a:rPr lang="en-US" sz="800" dirty="0">
                <a:hlinkClick r:id="rId9"/>
              </a:rPr>
              <a:t>https://</a:t>
            </a:r>
            <a:r>
              <a:rPr lang="en-US" sz="800" dirty="0" err="1">
                <a:hlinkClick r:id="rId9"/>
              </a:rPr>
              <a:t>masonrymagazine.com</a:t>
            </a:r>
            <a:r>
              <a:rPr lang="en-US" sz="800" dirty="0">
                <a:hlinkClick r:id="rId9"/>
              </a:rPr>
              <a:t>/blog/2017/09/01/masonry-heaters-and-wood-fired-bake-ovens/</a:t>
            </a:r>
            <a:endParaRPr lang="en-US" sz="800" dirty="0"/>
          </a:p>
          <a:p>
            <a:pPr marL="60325" indent="-53975">
              <a:buFont typeface="Arial" panose="020B0604020202020204" pitchFamily="34" charset="0"/>
              <a:buChar char="•"/>
            </a:pPr>
            <a:r>
              <a:rPr lang="en-US" sz="800" dirty="0">
                <a:hlinkClick r:id="rId10"/>
              </a:rPr>
              <a:t>http://</a:t>
            </a:r>
            <a:r>
              <a:rPr lang="en-US" sz="800" dirty="0" err="1">
                <a:hlinkClick r:id="rId10"/>
              </a:rPr>
              <a:t>forum.driveonwood.com</a:t>
            </a:r>
            <a:r>
              <a:rPr lang="en-US" sz="800" dirty="0">
                <a:hlinkClick r:id="rId10"/>
              </a:rPr>
              <a:t>/t/masonry-heaters/7155?page=3</a:t>
            </a:r>
            <a:endParaRPr lang="en-US" sz="800" dirty="0"/>
          </a:p>
        </p:txBody>
      </p:sp>
      <p:sp>
        <p:nvSpPr>
          <p:cNvPr id="4" name="TextBox 3">
            <a:extLst>
              <a:ext uri="{FF2B5EF4-FFF2-40B4-BE49-F238E27FC236}">
                <a16:creationId xmlns:a16="http://schemas.microsoft.com/office/drawing/2014/main" id="{07645308-4E7A-7713-2ABC-F53D42A16D51}"/>
              </a:ext>
            </a:extLst>
          </p:cNvPr>
          <p:cNvSpPr txBox="1"/>
          <p:nvPr/>
        </p:nvSpPr>
        <p:spPr>
          <a:xfrm>
            <a:off x="4125291" y="2096015"/>
            <a:ext cx="2859900" cy="800219"/>
          </a:xfrm>
          <a:prstGeom prst="rect">
            <a:avLst/>
          </a:prstGeom>
          <a:solidFill>
            <a:schemeClr val="accent4">
              <a:lumMod val="20000"/>
              <a:lumOff val="80000"/>
            </a:schemeClr>
          </a:solidFill>
          <a:ln>
            <a:solidFill>
              <a:srgbClr val="FF0000"/>
            </a:solidFill>
          </a:ln>
        </p:spPr>
        <p:txBody>
          <a:bodyPr wrap="square" rtlCol="0">
            <a:spAutoFit/>
          </a:bodyPr>
          <a:lstStyle/>
          <a:p>
            <a:pPr marL="6350"/>
            <a:r>
              <a:rPr lang="en-US" sz="1100" dirty="0"/>
              <a:t>Cross-flow designs: </a:t>
            </a:r>
            <a:br>
              <a:rPr lang="en-US" sz="1100" dirty="0"/>
            </a:br>
            <a:r>
              <a:rPr lang="en-US" sz="800" dirty="0">
                <a:hlinkClick r:id="rId11"/>
              </a:rPr>
              <a:t>https://tempcast.com</a:t>
            </a:r>
            <a:r>
              <a:rPr lang="en-US" sz="800" dirty="0"/>
              <a:t> </a:t>
            </a:r>
          </a:p>
          <a:p>
            <a:pPr marL="6350"/>
            <a:r>
              <a:rPr lang="en-US" sz="800" dirty="0">
                <a:hlinkClick r:id="rId12"/>
              </a:rPr>
              <a:t>https://</a:t>
            </a:r>
            <a:r>
              <a:rPr lang="en-US" sz="800" dirty="0" err="1">
                <a:hlinkClick r:id="rId12"/>
              </a:rPr>
              <a:t>www.vermontwoodstove.com</a:t>
            </a:r>
            <a:r>
              <a:rPr lang="en-US" sz="800" dirty="0">
                <a:hlinkClick r:id="rId12"/>
              </a:rPr>
              <a:t>/masonry-heater/</a:t>
            </a:r>
            <a:br>
              <a:rPr lang="en-US" sz="1100" dirty="0"/>
            </a:br>
            <a:r>
              <a:rPr lang="en-US" sz="1100" dirty="0"/>
              <a:t>Rocket stove + Bell designs: </a:t>
            </a:r>
            <a:r>
              <a:rPr lang="en-US" sz="800" dirty="0">
                <a:hlinkClick r:id="rId13"/>
              </a:rPr>
              <a:t>https://donkey32.proboards.com/thread/40/rocket-bell-stove</a:t>
            </a:r>
            <a:endParaRPr lang="en-US" sz="800" dirty="0"/>
          </a:p>
        </p:txBody>
      </p:sp>
      <p:pic>
        <p:nvPicPr>
          <p:cNvPr id="1026" name="Picture 2" descr="55 Contraflow masonry heater ideas | rocket stoves, masonry, wood stove">
            <a:extLst>
              <a:ext uri="{FF2B5EF4-FFF2-40B4-BE49-F238E27FC236}">
                <a16:creationId xmlns:a16="http://schemas.microsoft.com/office/drawing/2014/main" id="{C837C1AC-9C2C-0394-D2A6-06516B4C1850}"/>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a:fillRect/>
          </a:stretch>
        </p:blipFill>
        <p:spPr bwMode="auto">
          <a:xfrm>
            <a:off x="2990708" y="3628330"/>
            <a:ext cx="1134584" cy="143691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7821C1-0443-ED5B-C263-2327AC940F4E}"/>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357391" y="3175388"/>
            <a:ext cx="820697" cy="15562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0ECE61-8A0E-EE17-B141-2B89571184EE}"/>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a:fillRect/>
          </a:stretch>
        </p:blipFill>
        <p:spPr bwMode="auto">
          <a:xfrm>
            <a:off x="5366449" y="3175388"/>
            <a:ext cx="909037" cy="15562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789887F-13E8-3F99-0B49-E45A266BF6DA}"/>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216947" y="2983648"/>
            <a:ext cx="1074890" cy="208292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15B8E9-2E8B-71F5-E529-336E17AF28B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39963" y="3166035"/>
            <a:ext cx="1882767" cy="1954210"/>
          </a:xfrm>
          <a:prstGeom prst="rect">
            <a:avLst/>
          </a:prstGeom>
          <a:ln>
            <a:solidFill>
              <a:srgbClr val="FF0000"/>
            </a:solidFill>
          </a:ln>
        </p:spPr>
      </p:pic>
    </p:spTree>
    <p:extLst>
      <p:ext uri="{BB962C8B-B14F-4D97-AF65-F5344CB8AC3E}">
        <p14:creationId xmlns:p14="http://schemas.microsoft.com/office/powerpoint/2010/main" val="252610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38973" y="12484"/>
            <a:ext cx="5410105" cy="523220"/>
          </a:xfrm>
          <a:prstGeom prst="rect">
            <a:avLst/>
          </a:prstGeom>
          <a:noFill/>
        </p:spPr>
        <p:txBody>
          <a:bodyPr wrap="square" rtlCol="0">
            <a:spAutoFit/>
          </a:bodyPr>
          <a:lstStyle/>
          <a:p>
            <a:r>
              <a:rPr lang="en-US" sz="2800" b="1" dirty="0"/>
              <a:t>Tips on Using Wood Burning Stoves</a:t>
            </a:r>
          </a:p>
        </p:txBody>
      </p:sp>
      <p:sp>
        <p:nvSpPr>
          <p:cNvPr id="5" name="TextBox 4">
            <a:extLst>
              <a:ext uri="{FF2B5EF4-FFF2-40B4-BE49-F238E27FC236}">
                <a16:creationId xmlns:a16="http://schemas.microsoft.com/office/drawing/2014/main" id="{8C3B9EF8-DE9A-AB2F-F5C1-4DA298D04DEC}"/>
              </a:ext>
            </a:extLst>
          </p:cNvPr>
          <p:cNvSpPr txBox="1"/>
          <p:nvPr/>
        </p:nvSpPr>
        <p:spPr>
          <a:xfrm>
            <a:off x="3961603" y="970266"/>
            <a:ext cx="2974949" cy="461665"/>
          </a:xfrm>
          <a:prstGeom prst="rect">
            <a:avLst/>
          </a:prstGeom>
          <a:noFill/>
          <a:ln>
            <a:noFill/>
          </a:ln>
        </p:spPr>
        <p:txBody>
          <a:bodyPr wrap="square" rtlCol="0">
            <a:spAutoFit/>
          </a:bodyPr>
          <a:lstStyle/>
          <a:p>
            <a:r>
              <a:rPr lang="en-US" sz="1400" dirty="0"/>
              <a:t>Stove Fans using Peltier effect:</a:t>
            </a:r>
            <a:br>
              <a:rPr lang="en-US" sz="1400" dirty="0"/>
            </a:br>
            <a:r>
              <a:rPr lang="en-US" sz="1000" dirty="0"/>
              <a:t>.. </a:t>
            </a:r>
            <a:r>
              <a:rPr lang="en-US" sz="1000" dirty="0">
                <a:hlinkClick r:id="rId2"/>
              </a:rPr>
              <a:t>https://www.youtube.com/watch?v=Zd-93HLnkb4</a:t>
            </a:r>
            <a:r>
              <a:rPr lang="en-US" sz="1000" dirty="0"/>
              <a:t> </a:t>
            </a:r>
          </a:p>
        </p:txBody>
      </p:sp>
      <p:pic>
        <p:nvPicPr>
          <p:cNvPr id="7" name="Picture 6">
            <a:extLst>
              <a:ext uri="{FF2B5EF4-FFF2-40B4-BE49-F238E27FC236}">
                <a16:creationId xmlns:a16="http://schemas.microsoft.com/office/drawing/2014/main" id="{D376A8C9-A827-1CF0-C0FD-4BB12BF800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3764" y="2553706"/>
            <a:ext cx="2177212" cy="1565413"/>
          </a:xfrm>
          <a:prstGeom prst="rect">
            <a:avLst/>
          </a:prstGeom>
        </p:spPr>
      </p:pic>
      <p:sp>
        <p:nvSpPr>
          <p:cNvPr id="8" name="TextBox 7">
            <a:extLst>
              <a:ext uri="{FF2B5EF4-FFF2-40B4-BE49-F238E27FC236}">
                <a16:creationId xmlns:a16="http://schemas.microsoft.com/office/drawing/2014/main" id="{63090169-626A-03C8-9865-B52564C3C941}"/>
              </a:ext>
            </a:extLst>
          </p:cNvPr>
          <p:cNvSpPr txBox="1"/>
          <p:nvPr/>
        </p:nvSpPr>
        <p:spPr>
          <a:xfrm>
            <a:off x="6764694" y="4097060"/>
            <a:ext cx="2323649" cy="1046440"/>
          </a:xfrm>
          <a:prstGeom prst="rect">
            <a:avLst/>
          </a:prstGeom>
          <a:noFill/>
        </p:spPr>
        <p:txBody>
          <a:bodyPr wrap="square" rtlCol="0">
            <a:spAutoFit/>
          </a:bodyPr>
          <a:lstStyle/>
          <a:p>
            <a:r>
              <a:rPr lang="en-US" sz="1400" dirty="0"/>
              <a:t>Directing the heat from the stove from basement to a living room upstairs </a:t>
            </a:r>
            <a:r>
              <a:rPr lang="en-US" sz="1000" dirty="0">
                <a:hlinkClick r:id="rId4"/>
              </a:rPr>
              <a:t>https://</a:t>
            </a:r>
            <a:r>
              <a:rPr lang="en-US" sz="1000" dirty="0" err="1">
                <a:hlinkClick r:id="rId4"/>
              </a:rPr>
              <a:t>www.youtube.com</a:t>
            </a:r>
            <a:r>
              <a:rPr lang="en-US" sz="1000" dirty="0">
                <a:hlinkClick r:id="rId4"/>
              </a:rPr>
              <a:t>/</a:t>
            </a:r>
            <a:r>
              <a:rPr lang="en-US" sz="1000" dirty="0" err="1">
                <a:hlinkClick r:id="rId4"/>
              </a:rPr>
              <a:t>watch?v</a:t>
            </a:r>
            <a:r>
              <a:rPr lang="en-US" sz="1000" dirty="0">
                <a:hlinkClick r:id="rId4"/>
              </a:rPr>
              <a:t>=qZxJYOP13ME</a:t>
            </a:r>
            <a:endParaRPr lang="en-US" sz="1000" dirty="0"/>
          </a:p>
        </p:txBody>
      </p:sp>
      <p:sp>
        <p:nvSpPr>
          <p:cNvPr id="9" name="TextBox 8">
            <a:extLst>
              <a:ext uri="{FF2B5EF4-FFF2-40B4-BE49-F238E27FC236}">
                <a16:creationId xmlns:a16="http://schemas.microsoft.com/office/drawing/2014/main" id="{5EC49560-4CCD-EDE0-0270-1CFF17D957DD}"/>
              </a:ext>
            </a:extLst>
          </p:cNvPr>
          <p:cNvSpPr txBox="1"/>
          <p:nvPr/>
        </p:nvSpPr>
        <p:spPr>
          <a:xfrm>
            <a:off x="124706" y="2007932"/>
            <a:ext cx="3678614" cy="2246769"/>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Tips: </a:t>
            </a:r>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=6uuhrdmfnqo</a:t>
            </a:r>
            <a:endParaRPr lang="en-US" sz="1000" dirty="0"/>
          </a:p>
          <a:p>
            <a:pPr marL="285750" indent="-285750">
              <a:buFont typeface="Arial" panose="020B0604020202020204" pitchFamily="34" charset="0"/>
              <a:buChar char="•"/>
            </a:pPr>
            <a:r>
              <a:rPr lang="en-US" sz="1400" dirty="0"/>
              <a:t>Use insulated tube from outside into the burning chamber to deliver air (to retain heated air inside the room)</a:t>
            </a:r>
          </a:p>
          <a:p>
            <a:pPr marL="285750" indent="-285750">
              <a:buFont typeface="Arial" panose="020B0604020202020204" pitchFamily="34" charset="0"/>
              <a:buChar char="•"/>
            </a:pPr>
            <a:r>
              <a:rPr lang="en-US" sz="1400" dirty="0"/>
              <a:t>Use tube with fan to suck hot air from around the stove to another room</a:t>
            </a:r>
          </a:p>
          <a:p>
            <a:pPr marL="285750" indent="-285750">
              <a:buFont typeface="Arial" panose="020B0604020202020204" pitchFamily="34" charset="0"/>
              <a:buChar char="•"/>
            </a:pPr>
            <a:r>
              <a:rPr lang="en-US" sz="1400" dirty="0"/>
              <a:t>Use Fans to circulate air</a:t>
            </a:r>
          </a:p>
          <a:p>
            <a:pPr marL="285750" indent="-285750">
              <a:buFont typeface="Arial" panose="020B0604020202020204" pitchFamily="34" charset="0"/>
              <a:buChar char="•"/>
            </a:pPr>
            <a:r>
              <a:rPr lang="en-US" sz="1400" dirty="0"/>
              <a:t>Store heat in bricks, sand, or wax</a:t>
            </a:r>
          </a:p>
          <a:p>
            <a:pPr marL="285750" indent="-285750">
              <a:buFont typeface="Arial" panose="020B0604020202020204" pitchFamily="34" charset="0"/>
              <a:buChar char="•"/>
            </a:pPr>
            <a:r>
              <a:rPr lang="en-US" sz="1400" dirty="0"/>
              <a:t>Increase draft (clean chimney, chimney fan)</a:t>
            </a:r>
          </a:p>
          <a:p>
            <a:pPr marL="285750" indent="-285750">
              <a:buFont typeface="Arial" panose="020B0604020202020204" pitchFamily="34" charset="0"/>
              <a:buChar char="•"/>
            </a:pPr>
            <a:r>
              <a:rPr lang="en-US" sz="1400" dirty="0"/>
              <a:t>Use seasoned wood</a:t>
            </a:r>
          </a:p>
        </p:txBody>
      </p:sp>
      <p:pic>
        <p:nvPicPr>
          <p:cNvPr id="10" name="Picture 9">
            <a:extLst>
              <a:ext uri="{FF2B5EF4-FFF2-40B4-BE49-F238E27FC236}">
                <a16:creationId xmlns:a16="http://schemas.microsoft.com/office/drawing/2014/main" id="{85647712-BCFF-7423-114F-96D731DBBEB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82224" y="2196299"/>
            <a:ext cx="2427650" cy="1552446"/>
          </a:xfrm>
          <a:prstGeom prst="rect">
            <a:avLst/>
          </a:prstGeom>
        </p:spPr>
      </p:pic>
      <p:sp>
        <p:nvSpPr>
          <p:cNvPr id="11" name="Right Arrow 10">
            <a:extLst>
              <a:ext uri="{FF2B5EF4-FFF2-40B4-BE49-F238E27FC236}">
                <a16:creationId xmlns:a16="http://schemas.microsoft.com/office/drawing/2014/main" id="{DAB5E504-4DE0-B02A-DDDE-A907F2A3858F}"/>
              </a:ext>
            </a:extLst>
          </p:cNvPr>
          <p:cNvSpPr/>
          <p:nvPr/>
        </p:nvSpPr>
        <p:spPr>
          <a:xfrm>
            <a:off x="3606970" y="2475840"/>
            <a:ext cx="554578" cy="2047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F21741-7B04-541F-8025-5BC78518B5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08545" y="100912"/>
            <a:ext cx="2102431" cy="2220966"/>
          </a:xfrm>
          <a:prstGeom prst="rect">
            <a:avLst/>
          </a:prstGeom>
        </p:spPr>
      </p:pic>
      <p:pic>
        <p:nvPicPr>
          <p:cNvPr id="14" name="Picture 13">
            <a:extLst>
              <a:ext uri="{FF2B5EF4-FFF2-40B4-BE49-F238E27FC236}">
                <a16:creationId xmlns:a16="http://schemas.microsoft.com/office/drawing/2014/main" id="{32EF79A1-7ADC-4B9B-A95A-D9D3E7E0FC0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52499" y="3852746"/>
            <a:ext cx="1099106" cy="1120517"/>
          </a:xfrm>
          <a:prstGeom prst="rect">
            <a:avLst/>
          </a:prstGeom>
        </p:spPr>
      </p:pic>
      <p:sp>
        <p:nvSpPr>
          <p:cNvPr id="15" name="Right Arrow 14">
            <a:extLst>
              <a:ext uri="{FF2B5EF4-FFF2-40B4-BE49-F238E27FC236}">
                <a16:creationId xmlns:a16="http://schemas.microsoft.com/office/drawing/2014/main" id="{8A3F0D02-FC1A-9F96-544B-B17B657317AA}"/>
              </a:ext>
            </a:extLst>
          </p:cNvPr>
          <p:cNvSpPr/>
          <p:nvPr/>
        </p:nvSpPr>
        <p:spPr>
          <a:xfrm rot="880739">
            <a:off x="3709606" y="3959407"/>
            <a:ext cx="862394" cy="1597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300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63027-527B-8EEA-8C93-D0F48BCCE8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157" y="989751"/>
            <a:ext cx="4279900" cy="3441700"/>
          </a:xfrm>
          <a:prstGeom prst="rect">
            <a:avLst/>
          </a:prstGeom>
        </p:spPr>
      </p:pic>
      <p:sp>
        <p:nvSpPr>
          <p:cNvPr id="3" name="TextBox 2">
            <a:extLst>
              <a:ext uri="{FF2B5EF4-FFF2-40B4-BE49-F238E27FC236}">
                <a16:creationId xmlns:a16="http://schemas.microsoft.com/office/drawing/2014/main" id="{1915B0CC-F7FA-DAA6-8266-29A1C6F08250}"/>
              </a:ext>
            </a:extLst>
          </p:cNvPr>
          <p:cNvSpPr txBox="1"/>
          <p:nvPr/>
        </p:nvSpPr>
        <p:spPr>
          <a:xfrm>
            <a:off x="0" y="0"/>
            <a:ext cx="2603241" cy="523220"/>
          </a:xfrm>
          <a:prstGeom prst="rect">
            <a:avLst/>
          </a:prstGeom>
          <a:noFill/>
        </p:spPr>
        <p:txBody>
          <a:bodyPr wrap="square" rtlCol="0">
            <a:spAutoFit/>
          </a:bodyPr>
          <a:lstStyle/>
          <a:p>
            <a:r>
              <a:rPr lang="en-US" sz="2800" b="1" dirty="0"/>
              <a:t>Cold Air Intake</a:t>
            </a:r>
          </a:p>
        </p:txBody>
      </p:sp>
      <p:sp>
        <p:nvSpPr>
          <p:cNvPr id="4" name="TextBox 3">
            <a:extLst>
              <a:ext uri="{FF2B5EF4-FFF2-40B4-BE49-F238E27FC236}">
                <a16:creationId xmlns:a16="http://schemas.microsoft.com/office/drawing/2014/main" id="{81CB8C38-461E-783F-1694-653367750C9C}"/>
              </a:ext>
            </a:extLst>
          </p:cNvPr>
          <p:cNvSpPr txBox="1"/>
          <p:nvPr/>
        </p:nvSpPr>
        <p:spPr>
          <a:xfrm>
            <a:off x="4917234" y="989751"/>
            <a:ext cx="3424333" cy="3754874"/>
          </a:xfrm>
          <a:prstGeom prst="rect">
            <a:avLst/>
          </a:prstGeom>
          <a:noFill/>
        </p:spPr>
        <p:txBody>
          <a:bodyPr wrap="square" rtlCol="0">
            <a:spAutoFit/>
          </a:bodyPr>
          <a:lstStyle/>
          <a:p>
            <a:r>
              <a:rPr lang="en-US" sz="1400" b="1" dirty="0">
                <a:solidFill>
                  <a:srgbClr val="FF0000"/>
                </a:solidFill>
              </a:rPr>
              <a:t>Problem:</a:t>
            </a:r>
          </a:p>
          <a:p>
            <a:r>
              <a:rPr lang="en-US" sz="1400" dirty="0"/>
              <a:t>Stove takes air from inside the room. The air pressure in the room goes down, and this causes a </a:t>
            </a:r>
            <a:r>
              <a:rPr lang="en-US" sz="1400" b="1" dirty="0">
                <a:solidFill>
                  <a:srgbClr val="00B0F0"/>
                </a:solidFill>
              </a:rPr>
              <a:t>draft of cold air </a:t>
            </a:r>
            <a:r>
              <a:rPr lang="en-US" sz="1400" dirty="0"/>
              <a:t>from doors, windows, and ventilation outlets into the room. This draft is cold - thus it reduces the effectiveness of the stove in warming the room.</a:t>
            </a:r>
          </a:p>
          <a:p>
            <a:endParaRPr lang="en-US" sz="1400" dirty="0"/>
          </a:p>
          <a:p>
            <a:r>
              <a:rPr lang="en-US" sz="1400" b="1" dirty="0">
                <a:solidFill>
                  <a:srgbClr val="FF0000"/>
                </a:solidFill>
              </a:rPr>
              <a:t>Solution:</a:t>
            </a:r>
          </a:p>
          <a:p>
            <a:r>
              <a:rPr lang="en-US" sz="1400" dirty="0"/>
              <a:t>Construct an insulated pipe to deliver the air from outside directly into the bottom of the burning chamber of the stove. </a:t>
            </a:r>
          </a:p>
          <a:p>
            <a:r>
              <a:rPr lang="en-US" sz="1400" dirty="0"/>
              <a:t>This reduces the draft and improves </a:t>
            </a:r>
            <a:r>
              <a:rPr lang="en-US" sz="1400" dirty="0" err="1"/>
              <a:t>te</a:t>
            </a:r>
            <a:r>
              <a:rPr lang="en-US" sz="1400" dirty="0"/>
              <a:t> efficiency of the stove.</a:t>
            </a:r>
          </a:p>
          <a:p>
            <a:r>
              <a:rPr lang="en-US" sz="1400" dirty="0"/>
              <a:t>The pipe can be passive – or you can install a fan in the outer end to suck air into the pipe.</a:t>
            </a:r>
          </a:p>
        </p:txBody>
      </p:sp>
      <p:sp>
        <p:nvSpPr>
          <p:cNvPr id="5" name="TextBox 4">
            <a:extLst>
              <a:ext uri="{FF2B5EF4-FFF2-40B4-BE49-F238E27FC236}">
                <a16:creationId xmlns:a16="http://schemas.microsoft.com/office/drawing/2014/main" id="{D957E904-1179-4FD3-0ECE-7292513A0586}"/>
              </a:ext>
            </a:extLst>
          </p:cNvPr>
          <p:cNvSpPr txBox="1"/>
          <p:nvPr/>
        </p:nvSpPr>
        <p:spPr>
          <a:xfrm>
            <a:off x="2892489" y="504912"/>
            <a:ext cx="4991878" cy="307777"/>
          </a:xfrm>
          <a:prstGeom prst="rect">
            <a:avLst/>
          </a:prstGeom>
          <a:noFill/>
        </p:spPr>
        <p:txBody>
          <a:bodyPr wrap="square" rtlCol="0">
            <a:spAutoFit/>
          </a:bodyPr>
          <a:lstStyle/>
          <a:p>
            <a:r>
              <a:rPr lang="en-US" sz="1400" b="1" dirty="0">
                <a:solidFill>
                  <a:srgbClr val="00B050"/>
                </a:solidFill>
              </a:rPr>
              <a:t>A home’s wood stove needs to breathe from somewhere</a:t>
            </a:r>
          </a:p>
        </p:txBody>
      </p:sp>
    </p:spTree>
    <p:extLst>
      <p:ext uri="{BB962C8B-B14F-4D97-AF65-F5344CB8AC3E}">
        <p14:creationId xmlns:p14="http://schemas.microsoft.com/office/powerpoint/2010/main" val="2207814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38974" y="12484"/>
            <a:ext cx="4784954" cy="523220"/>
          </a:xfrm>
          <a:prstGeom prst="rect">
            <a:avLst/>
          </a:prstGeom>
          <a:noFill/>
        </p:spPr>
        <p:txBody>
          <a:bodyPr wrap="square" rtlCol="0">
            <a:spAutoFit/>
          </a:bodyPr>
          <a:lstStyle/>
          <a:p>
            <a:r>
              <a:rPr lang="en-US" sz="2800" b="1" dirty="0"/>
              <a:t>How to Run an Overnight Burn</a:t>
            </a:r>
          </a:p>
        </p:txBody>
      </p:sp>
      <p:sp>
        <p:nvSpPr>
          <p:cNvPr id="2" name="TextBox 1">
            <a:extLst>
              <a:ext uri="{FF2B5EF4-FFF2-40B4-BE49-F238E27FC236}">
                <a16:creationId xmlns:a16="http://schemas.microsoft.com/office/drawing/2014/main" id="{EB228E37-7B50-0665-C2B2-135AD9510B92}"/>
              </a:ext>
            </a:extLst>
          </p:cNvPr>
          <p:cNvSpPr txBox="1"/>
          <p:nvPr/>
        </p:nvSpPr>
        <p:spPr>
          <a:xfrm>
            <a:off x="38974" y="397204"/>
            <a:ext cx="3888502" cy="276999"/>
          </a:xfrm>
          <a:prstGeom prst="rect">
            <a:avLst/>
          </a:prstGeom>
          <a:noFill/>
          <a:ln>
            <a:noFill/>
          </a:ln>
        </p:spPr>
        <p:txBody>
          <a:bodyPr wrap="square" rtlCol="0">
            <a:spAutoFit/>
          </a:bodyPr>
          <a:lstStyle/>
          <a:p>
            <a:r>
              <a:rPr lang="en-US" sz="1200" dirty="0">
                <a:hlinkClick r:id="rId2"/>
              </a:rPr>
              <a:t>https://www.youtube.com/watch?v=5oledpf2ocU</a:t>
            </a:r>
            <a:endParaRPr lang="en-US" sz="1200" dirty="0"/>
          </a:p>
        </p:txBody>
      </p:sp>
      <p:pic>
        <p:nvPicPr>
          <p:cNvPr id="13" name="Picture 12">
            <a:extLst>
              <a:ext uri="{FF2B5EF4-FFF2-40B4-BE49-F238E27FC236}">
                <a16:creationId xmlns:a16="http://schemas.microsoft.com/office/drawing/2014/main" id="{1167E00A-0162-753E-F07C-11591BD810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38" y="920424"/>
            <a:ext cx="2397886" cy="2667648"/>
          </a:xfrm>
          <a:prstGeom prst="rect">
            <a:avLst/>
          </a:prstGeom>
        </p:spPr>
      </p:pic>
      <p:sp>
        <p:nvSpPr>
          <p:cNvPr id="4" name="TextBox 3">
            <a:extLst>
              <a:ext uri="{FF2B5EF4-FFF2-40B4-BE49-F238E27FC236}">
                <a16:creationId xmlns:a16="http://schemas.microsoft.com/office/drawing/2014/main" id="{C083F223-4A16-FF7E-6600-4F0BC8F51EF2}"/>
              </a:ext>
            </a:extLst>
          </p:cNvPr>
          <p:cNvSpPr txBox="1"/>
          <p:nvPr/>
        </p:nvSpPr>
        <p:spPr>
          <a:xfrm>
            <a:off x="156338" y="3750906"/>
            <a:ext cx="2227137"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When starting, use dry paper and kindling to burn through the cold air plug.</a:t>
            </a:r>
          </a:p>
          <a:p>
            <a:r>
              <a:rPr lang="en-US" sz="1400" dirty="0"/>
              <a:t>Keep door open to get more air.</a:t>
            </a:r>
          </a:p>
        </p:txBody>
      </p:sp>
      <p:pic>
        <p:nvPicPr>
          <p:cNvPr id="14" name="Picture 13">
            <a:extLst>
              <a:ext uri="{FF2B5EF4-FFF2-40B4-BE49-F238E27FC236}">
                <a16:creationId xmlns:a16="http://schemas.microsoft.com/office/drawing/2014/main" id="{F54A1828-71F3-B81C-C176-83F7C706EB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54224" y="3750906"/>
            <a:ext cx="2032000" cy="1333500"/>
          </a:xfrm>
          <a:prstGeom prst="rect">
            <a:avLst/>
          </a:prstGeom>
        </p:spPr>
      </p:pic>
      <p:pic>
        <p:nvPicPr>
          <p:cNvPr id="15" name="Picture 14">
            <a:extLst>
              <a:ext uri="{FF2B5EF4-FFF2-40B4-BE49-F238E27FC236}">
                <a16:creationId xmlns:a16="http://schemas.microsoft.com/office/drawing/2014/main" id="{43FDF955-2CC3-4879-18B7-B94A408B186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3928" y="81181"/>
            <a:ext cx="4268755" cy="2205130"/>
          </a:xfrm>
          <a:prstGeom prst="rect">
            <a:avLst/>
          </a:prstGeom>
        </p:spPr>
      </p:pic>
      <p:sp>
        <p:nvSpPr>
          <p:cNvPr id="16" name="TextBox 15">
            <a:extLst>
              <a:ext uri="{FF2B5EF4-FFF2-40B4-BE49-F238E27FC236}">
                <a16:creationId xmlns:a16="http://schemas.microsoft.com/office/drawing/2014/main" id="{842B8100-946C-5B18-3FFD-79B61AA2E798}"/>
              </a:ext>
            </a:extLst>
          </p:cNvPr>
          <p:cNvSpPr txBox="1"/>
          <p:nvPr/>
        </p:nvSpPr>
        <p:spPr>
          <a:xfrm>
            <a:off x="5829417" y="2286311"/>
            <a:ext cx="2257775" cy="307777"/>
          </a:xfrm>
          <a:prstGeom prst="rect">
            <a:avLst/>
          </a:prstGeom>
          <a:noFill/>
        </p:spPr>
        <p:txBody>
          <a:bodyPr wrap="square" rtlCol="0">
            <a:spAutoFit/>
          </a:bodyPr>
          <a:lstStyle/>
          <a:p>
            <a:pPr algn="ctr"/>
            <a:r>
              <a:rPr lang="en-US" sz="1400" dirty="0"/>
              <a:t>Fill stove with wood</a:t>
            </a:r>
          </a:p>
        </p:txBody>
      </p:sp>
      <p:pic>
        <p:nvPicPr>
          <p:cNvPr id="17" name="Picture 16">
            <a:extLst>
              <a:ext uri="{FF2B5EF4-FFF2-40B4-BE49-F238E27FC236}">
                <a16:creationId xmlns:a16="http://schemas.microsoft.com/office/drawing/2014/main" id="{46BAC002-19CF-D065-D4A2-FF4573A2A06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04046" y="4026910"/>
            <a:ext cx="1821117" cy="1024378"/>
          </a:xfrm>
          <a:prstGeom prst="rect">
            <a:avLst/>
          </a:prstGeom>
        </p:spPr>
      </p:pic>
      <p:sp>
        <p:nvSpPr>
          <p:cNvPr id="18" name="TextBox 17">
            <a:extLst>
              <a:ext uri="{FF2B5EF4-FFF2-40B4-BE49-F238E27FC236}">
                <a16:creationId xmlns:a16="http://schemas.microsoft.com/office/drawing/2014/main" id="{1365A357-77BD-937E-F187-AE501DA5D0BF}"/>
              </a:ext>
            </a:extLst>
          </p:cNvPr>
          <p:cNvSpPr txBox="1"/>
          <p:nvPr/>
        </p:nvSpPr>
        <p:spPr>
          <a:xfrm>
            <a:off x="5855222" y="3407163"/>
            <a:ext cx="2257775" cy="523220"/>
          </a:xfrm>
          <a:prstGeom prst="rect">
            <a:avLst/>
          </a:prstGeom>
          <a:noFill/>
        </p:spPr>
        <p:txBody>
          <a:bodyPr wrap="square" rtlCol="0">
            <a:spAutoFit/>
          </a:bodyPr>
          <a:lstStyle/>
          <a:p>
            <a:pPr algn="ctr"/>
            <a:r>
              <a:rPr lang="en-US" sz="1400" dirty="0"/>
              <a:t>Regulate air intake </a:t>
            </a:r>
          </a:p>
          <a:p>
            <a:pPr algn="ctr"/>
            <a:r>
              <a:rPr lang="en-US" sz="1400" dirty="0"/>
              <a:t>Regulate chimney damper  </a:t>
            </a:r>
          </a:p>
        </p:txBody>
      </p:sp>
      <p:pic>
        <p:nvPicPr>
          <p:cNvPr id="20" name="Picture 19">
            <a:extLst>
              <a:ext uri="{FF2B5EF4-FFF2-40B4-BE49-F238E27FC236}">
                <a16:creationId xmlns:a16="http://schemas.microsoft.com/office/drawing/2014/main" id="{99100DC7-417C-E47D-6FB2-400260FF35C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83364" y="4033356"/>
            <a:ext cx="1749933" cy="1011486"/>
          </a:xfrm>
          <a:prstGeom prst="rect">
            <a:avLst/>
          </a:prstGeom>
        </p:spPr>
      </p:pic>
      <p:sp>
        <p:nvSpPr>
          <p:cNvPr id="6" name="TextBox 5">
            <a:extLst>
              <a:ext uri="{FF2B5EF4-FFF2-40B4-BE49-F238E27FC236}">
                <a16:creationId xmlns:a16="http://schemas.microsoft.com/office/drawing/2014/main" id="{28D444A6-3A36-D725-E5A7-26651748F245}"/>
              </a:ext>
            </a:extLst>
          </p:cNvPr>
          <p:cNvSpPr txBox="1"/>
          <p:nvPr/>
        </p:nvSpPr>
        <p:spPr>
          <a:xfrm>
            <a:off x="2647396" y="2910964"/>
            <a:ext cx="2922595" cy="677108"/>
          </a:xfrm>
          <a:prstGeom prst="rect">
            <a:avLst/>
          </a:prstGeom>
          <a:solidFill>
            <a:schemeClr val="accent4">
              <a:lumMod val="20000"/>
              <a:lumOff val="80000"/>
            </a:schemeClr>
          </a:solidFill>
          <a:ln>
            <a:solidFill>
              <a:srgbClr val="FF0000"/>
            </a:solidFill>
          </a:ln>
        </p:spPr>
        <p:txBody>
          <a:bodyPr wrap="none" rtlCol="0">
            <a:spAutoFit/>
          </a:bodyPr>
          <a:lstStyle/>
          <a:p>
            <a:r>
              <a:rPr lang="en-US" sz="1400" i="0" dirty="0">
                <a:solidFill>
                  <a:srgbClr val="0F0F0F"/>
                </a:solidFill>
                <a:effectLst/>
              </a:rPr>
              <a:t>How to start a wood </a:t>
            </a:r>
            <a:r>
              <a:rPr lang="en-US" sz="1400" dirty="0">
                <a:solidFill>
                  <a:srgbClr val="0F0F0F"/>
                </a:solidFill>
              </a:rPr>
              <a:t>s</a:t>
            </a:r>
            <a:r>
              <a:rPr lang="en-US" sz="1400" i="0" dirty="0">
                <a:solidFill>
                  <a:srgbClr val="0F0F0F"/>
                </a:solidFill>
                <a:effectLst/>
              </a:rPr>
              <a:t>tove </a:t>
            </a:r>
          </a:p>
          <a:p>
            <a:r>
              <a:rPr lang="en-US" sz="1400" i="0" dirty="0">
                <a:solidFill>
                  <a:srgbClr val="0F0F0F"/>
                </a:solidFill>
                <a:effectLst/>
              </a:rPr>
              <a:t>without it smoking?</a:t>
            </a:r>
          </a:p>
          <a:p>
            <a:r>
              <a:rPr lang="en-US" sz="1000" dirty="0">
                <a:hlinkClick r:id="rId8"/>
              </a:rPr>
              <a:t>https://</a:t>
            </a:r>
            <a:r>
              <a:rPr lang="en-US" sz="1000" dirty="0" err="1">
                <a:hlinkClick r:id="rId8"/>
              </a:rPr>
              <a:t>www.youtube.com</a:t>
            </a:r>
            <a:r>
              <a:rPr lang="en-US" sz="1000" dirty="0">
                <a:hlinkClick r:id="rId8"/>
              </a:rPr>
              <a:t>/</a:t>
            </a:r>
            <a:r>
              <a:rPr lang="en-US" sz="1000" dirty="0" err="1">
                <a:hlinkClick r:id="rId8"/>
              </a:rPr>
              <a:t>watch?v</a:t>
            </a:r>
            <a:r>
              <a:rPr lang="en-US" sz="1000" dirty="0">
                <a:hlinkClick r:id="rId8"/>
              </a:rPr>
              <a:t>=hmTkL5oUCDU</a:t>
            </a:r>
            <a:endParaRPr lang="en-US" sz="1000" dirty="0"/>
          </a:p>
        </p:txBody>
      </p:sp>
    </p:spTree>
    <p:extLst>
      <p:ext uri="{BB962C8B-B14F-4D97-AF65-F5344CB8AC3E}">
        <p14:creationId xmlns:p14="http://schemas.microsoft.com/office/powerpoint/2010/main" val="1311333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5FCB2-18CF-0564-B3D3-5BEDEDC0A84F}"/>
              </a:ext>
            </a:extLst>
          </p:cNvPr>
          <p:cNvSpPr txBox="1"/>
          <p:nvPr/>
        </p:nvSpPr>
        <p:spPr>
          <a:xfrm>
            <a:off x="0" y="0"/>
            <a:ext cx="2578894" cy="523220"/>
          </a:xfrm>
          <a:prstGeom prst="rect">
            <a:avLst/>
          </a:prstGeom>
          <a:noFill/>
        </p:spPr>
        <p:txBody>
          <a:bodyPr wrap="square" rtlCol="0">
            <a:spAutoFit/>
          </a:bodyPr>
          <a:lstStyle/>
          <a:p>
            <a:r>
              <a:rPr lang="en-US" sz="2800" b="1" dirty="0"/>
              <a:t>Portable Stove</a:t>
            </a:r>
          </a:p>
        </p:txBody>
      </p:sp>
      <p:pic>
        <p:nvPicPr>
          <p:cNvPr id="3" name="Picture 2">
            <a:extLst>
              <a:ext uri="{FF2B5EF4-FFF2-40B4-BE49-F238E27FC236}">
                <a16:creationId xmlns:a16="http://schemas.microsoft.com/office/drawing/2014/main" id="{18FA53EB-5EC4-4722-DD01-F9E08FDF3A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4319" y="688181"/>
            <a:ext cx="1235869" cy="1968107"/>
          </a:xfrm>
          <a:prstGeom prst="rect">
            <a:avLst/>
          </a:prstGeom>
        </p:spPr>
      </p:pic>
      <p:pic>
        <p:nvPicPr>
          <p:cNvPr id="4" name="Picture 3">
            <a:extLst>
              <a:ext uri="{FF2B5EF4-FFF2-40B4-BE49-F238E27FC236}">
                <a16:creationId xmlns:a16="http://schemas.microsoft.com/office/drawing/2014/main" id="{58403F84-C8BF-6DC6-3540-739606BA75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93056" y="688182"/>
            <a:ext cx="1421607" cy="1975762"/>
          </a:xfrm>
          <a:prstGeom prst="rect">
            <a:avLst/>
          </a:prstGeom>
        </p:spPr>
      </p:pic>
      <p:pic>
        <p:nvPicPr>
          <p:cNvPr id="5" name="Picture 4">
            <a:extLst>
              <a:ext uri="{FF2B5EF4-FFF2-40B4-BE49-F238E27FC236}">
                <a16:creationId xmlns:a16="http://schemas.microsoft.com/office/drawing/2014/main" id="{9BA45061-D32E-9741-EDF1-3ACFDBF81D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7531" y="688181"/>
            <a:ext cx="2319198" cy="1975763"/>
          </a:xfrm>
          <a:prstGeom prst="rect">
            <a:avLst/>
          </a:prstGeom>
        </p:spPr>
      </p:pic>
      <p:sp>
        <p:nvSpPr>
          <p:cNvPr id="6" name="TextBox 5">
            <a:extLst>
              <a:ext uri="{FF2B5EF4-FFF2-40B4-BE49-F238E27FC236}">
                <a16:creationId xmlns:a16="http://schemas.microsoft.com/office/drawing/2014/main" id="{2150AF86-6981-5E18-82D1-E5AB05270381}"/>
              </a:ext>
            </a:extLst>
          </p:cNvPr>
          <p:cNvSpPr txBox="1"/>
          <p:nvPr/>
        </p:nvSpPr>
        <p:spPr>
          <a:xfrm>
            <a:off x="0" y="2761356"/>
            <a:ext cx="4007645" cy="187743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err="1">
                <a:solidFill>
                  <a:srgbClr val="FF0000"/>
                </a:solidFill>
                <a:effectLst/>
              </a:rPr>
              <a:t>SilverFire</a:t>
            </a:r>
            <a:r>
              <a:rPr lang="en-US" sz="1400" b="1" i="0" dirty="0">
                <a:solidFill>
                  <a:srgbClr val="FF0000"/>
                </a:solidFill>
                <a:effectLst/>
              </a:rPr>
              <a:t> Survival Stove </a:t>
            </a:r>
            <a:r>
              <a:rPr lang="en-US" sz="1400" i="0" dirty="0">
                <a:solidFill>
                  <a:srgbClr val="0F0F0F"/>
                </a:solidFill>
                <a:effectLst/>
              </a:rPr>
              <a:t>– best </a:t>
            </a:r>
            <a:r>
              <a:rPr lang="en-US" sz="1400" i="0" dirty="0">
                <a:solidFill>
                  <a:srgbClr val="252647"/>
                </a:solidFill>
                <a:effectLst/>
              </a:rPr>
              <a:t>Rocket Stove</a:t>
            </a:r>
            <a:br>
              <a:rPr lang="en-US" sz="1400" i="0" dirty="0">
                <a:solidFill>
                  <a:srgbClr val="252647"/>
                </a:solidFill>
                <a:effectLst/>
              </a:rPr>
            </a:br>
            <a:r>
              <a:rPr lang="en-US" sz="1400" i="0" dirty="0" err="1">
                <a:solidFill>
                  <a:srgbClr val="333333"/>
                </a:solidFill>
                <a:effectLst/>
              </a:rPr>
              <a:t>SilverFire</a:t>
            </a:r>
            <a:r>
              <a:rPr lang="en-US" sz="1400" i="0" dirty="0">
                <a:solidFill>
                  <a:srgbClr val="333333"/>
                </a:solidFill>
                <a:effectLst/>
              </a:rPr>
              <a:t>® Survivor 2nd Generation rocket stove</a:t>
            </a:r>
            <a:br>
              <a:rPr lang="en-US" sz="1400" i="0" dirty="0">
                <a:solidFill>
                  <a:srgbClr val="252647"/>
                </a:solidFill>
                <a:effectLst/>
              </a:rPr>
            </a:br>
            <a:r>
              <a:rPr lang="en-US" sz="1000" i="0" dirty="0">
                <a:solidFill>
                  <a:srgbClr val="252647"/>
                </a:solidFill>
                <a:effectLst/>
              </a:rPr>
              <a:t>.. </a:t>
            </a:r>
            <a:r>
              <a:rPr lang="en-US" sz="1000" dirty="0">
                <a:hlinkClick r:id="rId5"/>
              </a:rPr>
              <a:t>https://www.silverfire.us/survivor-rocket-stove-p10</a:t>
            </a:r>
            <a:r>
              <a:rPr lang="en-US" sz="1000" dirty="0"/>
              <a:t> </a:t>
            </a:r>
            <a:br>
              <a:rPr lang="en-US" sz="1000" dirty="0"/>
            </a:br>
            <a:r>
              <a:rPr lang="en-US" sz="1000" dirty="0"/>
              <a:t>.. </a:t>
            </a:r>
            <a:r>
              <a:rPr lang="en-US" sz="1000" dirty="0">
                <a:hlinkClick r:id="rId6"/>
              </a:rPr>
              <a:t>https://www.youtube.com/watch?v=oDGGlaVFqZU</a:t>
            </a:r>
            <a:r>
              <a:rPr lang="en-US" sz="1000" dirty="0"/>
              <a:t> (2020)</a:t>
            </a:r>
            <a:br>
              <a:rPr lang="en-US" sz="1000" dirty="0"/>
            </a:br>
            <a:r>
              <a:rPr lang="en-US" sz="1000" dirty="0"/>
              <a:t>.. </a:t>
            </a:r>
            <a:r>
              <a:rPr lang="en-US" sz="1000" dirty="0">
                <a:hlinkClick r:id="rId7"/>
              </a:rPr>
              <a:t>https://www.youtube.com/watch?v=IfBKBvTFgXo</a:t>
            </a:r>
            <a:r>
              <a:rPr lang="en-US" sz="1000" dirty="0"/>
              <a:t>  (2018)</a:t>
            </a:r>
            <a:br>
              <a:rPr lang="en-US" sz="1000" dirty="0"/>
            </a:br>
            <a:r>
              <a:rPr lang="en-US" sz="1000" dirty="0"/>
              <a:t>.. </a:t>
            </a:r>
            <a:r>
              <a:rPr lang="en-US" sz="1000" dirty="0">
                <a:hlinkClick r:id="rId8"/>
              </a:rPr>
              <a:t>https://</a:t>
            </a:r>
            <a:r>
              <a:rPr lang="en-US" sz="1000" dirty="0" err="1">
                <a:hlinkClick r:id="rId8"/>
              </a:rPr>
              <a:t>www.youtube.com</a:t>
            </a:r>
            <a:r>
              <a:rPr lang="en-US" sz="1000" dirty="0">
                <a:hlinkClick r:id="rId8"/>
              </a:rPr>
              <a:t>/</a:t>
            </a:r>
            <a:r>
              <a:rPr lang="en-US" sz="1000" dirty="0" err="1">
                <a:hlinkClick r:id="rId8"/>
              </a:rPr>
              <a:t>watch?v</a:t>
            </a:r>
            <a:r>
              <a:rPr lang="en-US" sz="1000" dirty="0">
                <a:hlinkClick r:id="rId8"/>
              </a:rPr>
              <a:t>=ujsfXvWAd48 </a:t>
            </a:r>
            <a:r>
              <a:rPr lang="en-US" sz="1000" dirty="0"/>
              <a:t>(2018)</a:t>
            </a:r>
            <a:br>
              <a:rPr lang="en-US" sz="1000" dirty="0"/>
            </a:br>
            <a:r>
              <a:rPr lang="en-US" sz="1000" dirty="0"/>
              <a:t>.. </a:t>
            </a:r>
            <a:r>
              <a:rPr lang="en-US" sz="1000" dirty="0">
                <a:hlinkClick r:id="rId9"/>
              </a:rPr>
              <a:t>https://</a:t>
            </a:r>
            <a:r>
              <a:rPr lang="en-US" sz="1000" dirty="0" err="1">
                <a:hlinkClick r:id="rId9"/>
              </a:rPr>
              <a:t>www.youtube.com</a:t>
            </a:r>
            <a:r>
              <a:rPr lang="en-US" sz="1000" dirty="0">
                <a:hlinkClick r:id="rId9"/>
              </a:rPr>
              <a:t>/</a:t>
            </a:r>
            <a:r>
              <a:rPr lang="en-US" sz="1000" dirty="0" err="1">
                <a:hlinkClick r:id="rId9"/>
              </a:rPr>
              <a:t>watch?v</a:t>
            </a:r>
            <a:r>
              <a:rPr lang="en-US" sz="1000" dirty="0">
                <a:hlinkClick r:id="rId9"/>
              </a:rPr>
              <a:t>=8DwT-Vqy_Uc</a:t>
            </a:r>
            <a:r>
              <a:rPr lang="en-US" sz="1000" dirty="0"/>
              <a:t>   (2013)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Petromax Rocket Stove rf33</a:t>
            </a:r>
            <a:br>
              <a:rPr lang="en-US" sz="1400" dirty="0"/>
            </a:br>
            <a:r>
              <a:rPr lang="en-US" sz="1000" dirty="0">
                <a:hlinkClick r:id="rId10"/>
              </a:rPr>
              <a:t>https://www.petromax.de/en/px-produkte/rocketstove-rf33/</a:t>
            </a:r>
            <a:endParaRPr lang="en-US" sz="1000" dirty="0"/>
          </a:p>
        </p:txBody>
      </p:sp>
      <p:sp>
        <p:nvSpPr>
          <p:cNvPr id="7" name="TextBox 6">
            <a:extLst>
              <a:ext uri="{FF2B5EF4-FFF2-40B4-BE49-F238E27FC236}">
                <a16:creationId xmlns:a16="http://schemas.microsoft.com/office/drawing/2014/main" id="{2A63A32A-D102-D5AE-0006-B8CF790EDB3E}"/>
              </a:ext>
            </a:extLst>
          </p:cNvPr>
          <p:cNvSpPr txBox="1"/>
          <p:nvPr/>
        </p:nvSpPr>
        <p:spPr>
          <a:xfrm>
            <a:off x="6334963" y="2828906"/>
            <a:ext cx="2678264" cy="1261884"/>
          </a:xfrm>
          <a:prstGeom prst="rect">
            <a:avLst/>
          </a:prstGeom>
          <a:noFill/>
        </p:spPr>
        <p:txBody>
          <a:bodyPr wrap="square" rtlCol="0">
            <a:spAutoFit/>
          </a:bodyPr>
          <a:lstStyle/>
          <a:p>
            <a:r>
              <a:rPr lang="en-US" sz="1400" b="1" i="0" dirty="0" err="1">
                <a:solidFill>
                  <a:srgbClr val="FF0000"/>
                </a:solidFill>
                <a:effectLst/>
              </a:rPr>
              <a:t>SilverFire</a:t>
            </a:r>
            <a:r>
              <a:rPr lang="en-US" sz="1400" b="1" i="0" dirty="0">
                <a:solidFill>
                  <a:srgbClr val="FF0000"/>
                </a:solidFill>
                <a:effectLst/>
              </a:rPr>
              <a:t> Scout Stove</a:t>
            </a:r>
            <a:br>
              <a:rPr lang="en-US" sz="1400" i="0" dirty="0">
                <a:solidFill>
                  <a:srgbClr val="0F0F0F"/>
                </a:solidFill>
                <a:effectLst/>
              </a:rPr>
            </a:br>
            <a:r>
              <a:rPr lang="en-US" sz="1400" i="0" dirty="0">
                <a:solidFill>
                  <a:srgbClr val="0F0F0F"/>
                </a:solidFill>
                <a:effectLst/>
              </a:rPr>
              <a:t>lightweight wood fired gasifier stove, that operates on just on twigs or flammable biomass</a:t>
            </a:r>
          </a:p>
          <a:p>
            <a:r>
              <a:rPr lang="en-US" sz="1000" dirty="0">
                <a:hlinkClick r:id="rId11"/>
              </a:rPr>
              <a:t>https://</a:t>
            </a:r>
            <a:r>
              <a:rPr lang="en-US" sz="1000" dirty="0" err="1">
                <a:hlinkClick r:id="rId11"/>
              </a:rPr>
              <a:t>www.silverfire.us</a:t>
            </a:r>
            <a:r>
              <a:rPr lang="en-US" sz="1000" dirty="0">
                <a:hlinkClick r:id="rId11"/>
              </a:rPr>
              <a:t>/304-stainless-steel-scout-stove</a:t>
            </a:r>
            <a:endParaRPr lang="en-US" sz="1000" dirty="0"/>
          </a:p>
        </p:txBody>
      </p:sp>
      <p:pic>
        <p:nvPicPr>
          <p:cNvPr id="9" name="Picture 8">
            <a:extLst>
              <a:ext uri="{FF2B5EF4-FFF2-40B4-BE49-F238E27FC236}">
                <a16:creationId xmlns:a16="http://schemas.microsoft.com/office/drawing/2014/main" id="{7C69A8F2-76CC-5836-6124-0B5009D9808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39402" y="688181"/>
            <a:ext cx="1421607" cy="1962252"/>
          </a:xfrm>
          <a:prstGeom prst="rect">
            <a:avLst/>
          </a:prstGeom>
        </p:spPr>
      </p:pic>
      <p:pic>
        <p:nvPicPr>
          <p:cNvPr id="10" name="Picture 9">
            <a:extLst>
              <a:ext uri="{FF2B5EF4-FFF2-40B4-BE49-F238E27FC236}">
                <a16:creationId xmlns:a16="http://schemas.microsoft.com/office/drawing/2014/main" id="{E2625102-48F9-6CF9-C2C9-B86C5489D58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67387" y="688181"/>
            <a:ext cx="1551781" cy="1962252"/>
          </a:xfrm>
          <a:prstGeom prst="rect">
            <a:avLst/>
          </a:prstGeom>
        </p:spPr>
      </p:pic>
      <p:pic>
        <p:nvPicPr>
          <p:cNvPr id="1026" name="Picture 2" descr="Petromax Rocket Stove rf33 - The General Prepper">
            <a:extLst>
              <a:ext uri="{FF2B5EF4-FFF2-40B4-BE49-F238E27FC236}">
                <a16:creationId xmlns:a16="http://schemas.microsoft.com/office/drawing/2014/main" id="{C508FFD9-25B3-14B6-4EB8-4A7A648222B6}"/>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3903818" y="2650433"/>
            <a:ext cx="1522911" cy="197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119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E4D22-78C7-9B46-B78B-08EF11671D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19860" y="754325"/>
            <a:ext cx="3378200" cy="2108200"/>
          </a:xfrm>
          <a:prstGeom prst="rect">
            <a:avLst/>
          </a:prstGeom>
        </p:spPr>
      </p:pic>
      <p:sp>
        <p:nvSpPr>
          <p:cNvPr id="3" name="TextBox 2">
            <a:extLst>
              <a:ext uri="{FF2B5EF4-FFF2-40B4-BE49-F238E27FC236}">
                <a16:creationId xmlns:a16="http://schemas.microsoft.com/office/drawing/2014/main" id="{5619AEB6-E57A-4BCD-6B82-414AA31BB5D2}"/>
              </a:ext>
            </a:extLst>
          </p:cNvPr>
          <p:cNvSpPr txBox="1"/>
          <p:nvPr/>
        </p:nvSpPr>
        <p:spPr>
          <a:xfrm>
            <a:off x="1525585" y="2862525"/>
            <a:ext cx="3166749" cy="307777"/>
          </a:xfrm>
          <a:prstGeom prst="rect">
            <a:avLst/>
          </a:prstGeom>
          <a:noFill/>
        </p:spPr>
        <p:txBody>
          <a:bodyPr wrap="square" rtlCol="0">
            <a:spAutoFit/>
          </a:bodyPr>
          <a:lstStyle/>
          <a:p>
            <a:pPr algn="ctr"/>
            <a:r>
              <a:rPr lang="en-US" sz="1400" dirty="0"/>
              <a:t>Commercial Pizza Ovens (electric &amp; gas)</a:t>
            </a:r>
          </a:p>
        </p:txBody>
      </p:sp>
      <p:sp>
        <p:nvSpPr>
          <p:cNvPr id="4" name="TextBox 3">
            <a:extLst>
              <a:ext uri="{FF2B5EF4-FFF2-40B4-BE49-F238E27FC236}">
                <a16:creationId xmlns:a16="http://schemas.microsoft.com/office/drawing/2014/main" id="{87570EAB-59CA-89DF-E84D-793A9670AA67}"/>
              </a:ext>
            </a:extLst>
          </p:cNvPr>
          <p:cNvSpPr txBox="1"/>
          <p:nvPr/>
        </p:nvSpPr>
        <p:spPr>
          <a:xfrm>
            <a:off x="1" y="0"/>
            <a:ext cx="4026784" cy="523220"/>
          </a:xfrm>
          <a:prstGeom prst="rect">
            <a:avLst/>
          </a:prstGeom>
          <a:noFill/>
        </p:spPr>
        <p:txBody>
          <a:bodyPr wrap="square" rtlCol="0">
            <a:spAutoFit/>
          </a:bodyPr>
          <a:lstStyle/>
          <a:p>
            <a:r>
              <a:rPr lang="en-US" sz="2800" b="1" dirty="0"/>
              <a:t>Commercial Pizza Ovens</a:t>
            </a:r>
          </a:p>
        </p:txBody>
      </p:sp>
    </p:spTree>
    <p:extLst>
      <p:ext uri="{BB962C8B-B14F-4D97-AF65-F5344CB8AC3E}">
        <p14:creationId xmlns:p14="http://schemas.microsoft.com/office/powerpoint/2010/main" val="96324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570EAB-59CA-89DF-E84D-793A9670AA67}"/>
              </a:ext>
            </a:extLst>
          </p:cNvPr>
          <p:cNvSpPr txBox="1"/>
          <p:nvPr/>
        </p:nvSpPr>
        <p:spPr>
          <a:xfrm>
            <a:off x="0" y="0"/>
            <a:ext cx="4439477" cy="523220"/>
          </a:xfrm>
          <a:prstGeom prst="rect">
            <a:avLst/>
          </a:prstGeom>
          <a:noFill/>
        </p:spPr>
        <p:txBody>
          <a:bodyPr wrap="square" rtlCol="0">
            <a:spAutoFit/>
          </a:bodyPr>
          <a:lstStyle/>
          <a:p>
            <a:pPr algn="l"/>
            <a:r>
              <a:rPr lang="en-US" sz="2800" b="1" i="0" dirty="0">
                <a:solidFill>
                  <a:srgbClr val="000000"/>
                </a:solidFill>
                <a:effectLst/>
              </a:rPr>
              <a:t>Kerosene Lamp / Lantern</a:t>
            </a:r>
          </a:p>
        </p:txBody>
      </p:sp>
      <p:pic>
        <p:nvPicPr>
          <p:cNvPr id="1026" name="Picture 2">
            <a:extLst>
              <a:ext uri="{FF2B5EF4-FFF2-40B4-BE49-F238E27FC236}">
                <a16:creationId xmlns:a16="http://schemas.microsoft.com/office/drawing/2014/main" id="{32000479-725D-D9E0-13F7-013ACBF20B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708" y="1162758"/>
            <a:ext cx="1569831" cy="2354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4D855F-66B9-68FD-5E54-BC7AE2417DA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61867" y="1147037"/>
            <a:ext cx="1775240" cy="23704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FD048A-296A-8ACB-9C10-5936B0A81DD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36435" y="1162758"/>
            <a:ext cx="1338470" cy="21402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9E537-A87D-46D7-4508-693CFB24332F}"/>
              </a:ext>
            </a:extLst>
          </p:cNvPr>
          <p:cNvSpPr txBox="1"/>
          <p:nvPr/>
        </p:nvSpPr>
        <p:spPr>
          <a:xfrm>
            <a:off x="0" y="3546444"/>
            <a:ext cx="1895062" cy="861774"/>
          </a:xfrm>
          <a:prstGeom prst="rect">
            <a:avLst/>
          </a:prstGeom>
          <a:noFill/>
        </p:spPr>
        <p:txBody>
          <a:bodyPr wrap="square" rtlCol="0">
            <a:spAutoFit/>
          </a:bodyPr>
          <a:lstStyle/>
          <a:p>
            <a:pPr algn="ctr"/>
            <a:r>
              <a:rPr lang="en-US" sz="1400" dirty="0"/>
              <a:t>Dead-flame (1850)</a:t>
            </a:r>
          </a:p>
          <a:p>
            <a:pPr algn="ctr"/>
            <a:r>
              <a:rPr lang="en-US" sz="1200" dirty="0">
                <a:solidFill>
                  <a:srgbClr val="00B050"/>
                </a:solidFill>
              </a:rPr>
              <a:t>"removing flickering by protecting from side winds"</a:t>
            </a:r>
          </a:p>
        </p:txBody>
      </p:sp>
      <p:sp>
        <p:nvSpPr>
          <p:cNvPr id="6" name="TextBox 5">
            <a:extLst>
              <a:ext uri="{FF2B5EF4-FFF2-40B4-BE49-F238E27FC236}">
                <a16:creationId xmlns:a16="http://schemas.microsoft.com/office/drawing/2014/main" id="{A345BFA5-0130-C31A-1535-ED2F70DA6B33}"/>
              </a:ext>
            </a:extLst>
          </p:cNvPr>
          <p:cNvSpPr txBox="1"/>
          <p:nvPr/>
        </p:nvSpPr>
        <p:spPr>
          <a:xfrm>
            <a:off x="2461867" y="3588870"/>
            <a:ext cx="1775240" cy="861774"/>
          </a:xfrm>
          <a:prstGeom prst="rect">
            <a:avLst/>
          </a:prstGeom>
          <a:noFill/>
        </p:spPr>
        <p:txBody>
          <a:bodyPr wrap="square" rtlCol="0">
            <a:spAutoFit/>
          </a:bodyPr>
          <a:lstStyle/>
          <a:p>
            <a:pPr algn="ctr"/>
            <a:r>
              <a:rPr lang="en-US" sz="1400" dirty="0"/>
              <a:t>Hot-Blast (1869)</a:t>
            </a:r>
          </a:p>
          <a:p>
            <a:pPr algn="ctr"/>
            <a:r>
              <a:rPr lang="en-US" sz="1200" dirty="0">
                <a:solidFill>
                  <a:srgbClr val="00B050"/>
                </a:solidFill>
              </a:rPr>
              <a:t>"</a:t>
            </a:r>
            <a:r>
              <a:rPr lang="en-US" sz="1200" b="0" i="0" dirty="0">
                <a:solidFill>
                  <a:srgbClr val="00B050"/>
                </a:solidFill>
                <a:effectLst/>
                <a:latin typeface="Arial" panose="020B0604020202020204" pitchFamily="34" charset="0"/>
              </a:rPr>
              <a:t>the wind supports the flame instead of extinguishing it"</a:t>
            </a:r>
            <a:endParaRPr lang="en-US" sz="1200" dirty="0">
              <a:solidFill>
                <a:srgbClr val="00B050"/>
              </a:solidFill>
            </a:endParaRPr>
          </a:p>
        </p:txBody>
      </p:sp>
      <p:sp>
        <p:nvSpPr>
          <p:cNvPr id="7" name="TextBox 6">
            <a:extLst>
              <a:ext uri="{FF2B5EF4-FFF2-40B4-BE49-F238E27FC236}">
                <a16:creationId xmlns:a16="http://schemas.microsoft.com/office/drawing/2014/main" id="{675DD823-5AC7-0369-CB0B-0A81C2108343}"/>
              </a:ext>
            </a:extLst>
          </p:cNvPr>
          <p:cNvSpPr txBox="1"/>
          <p:nvPr/>
        </p:nvSpPr>
        <p:spPr>
          <a:xfrm>
            <a:off x="4658139" y="3302985"/>
            <a:ext cx="1895062" cy="1046440"/>
          </a:xfrm>
          <a:prstGeom prst="rect">
            <a:avLst/>
          </a:prstGeom>
          <a:noFill/>
        </p:spPr>
        <p:txBody>
          <a:bodyPr wrap="square" rtlCol="0">
            <a:spAutoFit/>
          </a:bodyPr>
          <a:lstStyle/>
          <a:p>
            <a:pPr algn="ctr"/>
            <a:r>
              <a:rPr lang="en-US" sz="1400" dirty="0"/>
              <a:t>Cold-blast (1873)</a:t>
            </a:r>
          </a:p>
          <a:p>
            <a:pPr algn="ctr"/>
            <a:r>
              <a:rPr lang="en-US" sz="1200" dirty="0">
                <a:solidFill>
                  <a:srgbClr val="00B050"/>
                </a:solidFill>
              </a:rPr>
              <a:t>"</a:t>
            </a:r>
            <a:r>
              <a:rPr lang="en-US" sz="1200" b="0" i="0" dirty="0">
                <a:solidFill>
                  <a:srgbClr val="00B050"/>
                </a:solidFill>
                <a:effectLst/>
              </a:rPr>
              <a:t>only fresh air is supplied to the burner, thereby increasing the brightness and stability of the flame</a:t>
            </a:r>
            <a:r>
              <a:rPr lang="en-US" sz="1200" dirty="0">
                <a:solidFill>
                  <a:srgbClr val="00B050"/>
                </a:solidFill>
              </a:rPr>
              <a:t>"</a:t>
            </a:r>
          </a:p>
        </p:txBody>
      </p:sp>
      <p:pic>
        <p:nvPicPr>
          <p:cNvPr id="8" name="Picture 7">
            <a:extLst>
              <a:ext uri="{FF2B5EF4-FFF2-40B4-BE49-F238E27FC236}">
                <a16:creationId xmlns:a16="http://schemas.microsoft.com/office/drawing/2014/main" id="{9ABACBAF-98D2-7F11-2326-BB0AE15BC96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76659" y="1215479"/>
            <a:ext cx="1146313" cy="2025348"/>
          </a:xfrm>
          <a:prstGeom prst="rect">
            <a:avLst/>
          </a:prstGeom>
        </p:spPr>
      </p:pic>
      <p:sp>
        <p:nvSpPr>
          <p:cNvPr id="9" name="TextBox 8">
            <a:extLst>
              <a:ext uri="{FF2B5EF4-FFF2-40B4-BE49-F238E27FC236}">
                <a16:creationId xmlns:a16="http://schemas.microsoft.com/office/drawing/2014/main" id="{1B5B8EC8-C156-0EC9-C62B-26542C8E6301}"/>
              </a:ext>
            </a:extLst>
          </p:cNvPr>
          <p:cNvSpPr txBox="1"/>
          <p:nvPr/>
        </p:nvSpPr>
        <p:spPr>
          <a:xfrm>
            <a:off x="6895554" y="3302985"/>
            <a:ext cx="1643270" cy="584775"/>
          </a:xfrm>
          <a:prstGeom prst="rect">
            <a:avLst/>
          </a:prstGeom>
          <a:noFill/>
        </p:spPr>
        <p:txBody>
          <a:bodyPr wrap="square" rtlCol="0">
            <a:spAutoFit/>
          </a:bodyPr>
          <a:lstStyle/>
          <a:p>
            <a:r>
              <a:rPr lang="en-US" sz="1200" dirty="0"/>
              <a:t>2023 –$10 at  amazon</a:t>
            </a:r>
          </a:p>
          <a:p>
            <a:r>
              <a:rPr lang="en-US" sz="1000" dirty="0">
                <a:hlinkClick r:id="rId6"/>
              </a:rPr>
              <a:t>https://</a:t>
            </a:r>
            <a:r>
              <a:rPr lang="en-US" sz="1000" dirty="0" err="1">
                <a:hlinkClick r:id="rId6"/>
              </a:rPr>
              <a:t>www.amazon.com</a:t>
            </a:r>
            <a:r>
              <a:rPr lang="en-US" sz="1000" dirty="0">
                <a:hlinkClick r:id="rId6"/>
              </a:rPr>
              <a:t>/</a:t>
            </a:r>
            <a:r>
              <a:rPr lang="en-US" sz="1000" dirty="0" err="1">
                <a:hlinkClick r:id="rId6"/>
              </a:rPr>
              <a:t>dp</a:t>
            </a:r>
            <a:r>
              <a:rPr lang="en-US" sz="1000" dirty="0">
                <a:hlinkClick r:id="rId6"/>
              </a:rPr>
              <a:t>/B000MKOWRU/</a:t>
            </a:r>
            <a:endParaRPr lang="en-US" sz="1000" dirty="0"/>
          </a:p>
        </p:txBody>
      </p:sp>
    </p:spTree>
    <p:extLst>
      <p:ext uri="{BB962C8B-B14F-4D97-AF65-F5344CB8AC3E}">
        <p14:creationId xmlns:p14="http://schemas.microsoft.com/office/powerpoint/2010/main" val="139819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5933D-98A6-E7CE-DE5B-A220597E2CDF}"/>
              </a:ext>
            </a:extLst>
          </p:cNvPr>
          <p:cNvSpPr txBox="1"/>
          <p:nvPr/>
        </p:nvSpPr>
        <p:spPr>
          <a:xfrm>
            <a:off x="106017" y="139148"/>
            <a:ext cx="3902766" cy="954107"/>
          </a:xfrm>
          <a:prstGeom prst="rect">
            <a:avLst/>
          </a:prstGeom>
          <a:noFill/>
        </p:spPr>
        <p:txBody>
          <a:bodyPr wrap="square" rtlCol="0">
            <a:spAutoFit/>
          </a:bodyPr>
          <a:lstStyle/>
          <a:p>
            <a:r>
              <a:rPr lang="en-US" sz="2800" b="1" dirty="0"/>
              <a:t>Protect Hardwood Floor Near Fireplace</a:t>
            </a:r>
          </a:p>
        </p:txBody>
      </p:sp>
      <p:sp>
        <p:nvSpPr>
          <p:cNvPr id="3" name="TextBox 2">
            <a:extLst>
              <a:ext uri="{FF2B5EF4-FFF2-40B4-BE49-F238E27FC236}">
                <a16:creationId xmlns:a16="http://schemas.microsoft.com/office/drawing/2014/main" id="{1712AFE0-11D3-B15D-BA42-A1293F166EA6}"/>
              </a:ext>
            </a:extLst>
          </p:cNvPr>
          <p:cNvSpPr txBox="1"/>
          <p:nvPr/>
        </p:nvSpPr>
        <p:spPr>
          <a:xfrm>
            <a:off x="135995" y="1040296"/>
            <a:ext cx="556591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Stray ember or spark can fly and damage the floor </a:t>
            </a:r>
          </a:p>
          <a:p>
            <a:pPr marL="285750" indent="-285750">
              <a:buFont typeface="Arial" panose="020B0604020202020204" pitchFamily="34" charset="0"/>
              <a:buChar char="•"/>
            </a:pPr>
            <a:r>
              <a:rPr lang="en-US" sz="1400" dirty="0"/>
              <a:t>Use a Screen or Cover</a:t>
            </a:r>
          </a:p>
          <a:p>
            <a:pPr marL="285750" indent="-285750">
              <a:buFont typeface="Arial" panose="020B0604020202020204" pitchFamily="34" charset="0"/>
              <a:buChar char="•"/>
            </a:pPr>
            <a:r>
              <a:rPr lang="en-US" sz="1400" dirty="0"/>
              <a:t>Extend the Hearth</a:t>
            </a:r>
          </a:p>
          <a:p>
            <a:pPr marL="285750" indent="-285750">
              <a:buFont typeface="Arial" panose="020B0604020202020204" pitchFamily="34" charset="0"/>
              <a:buChar char="•"/>
            </a:pPr>
            <a:r>
              <a:rPr lang="en-US" sz="1400" dirty="0"/>
              <a:t>Use a hearth in front of the fireplace (bricks, tiles, stones)</a:t>
            </a:r>
          </a:p>
          <a:p>
            <a:pPr marL="285750" indent="-285750">
              <a:buFont typeface="Arial" panose="020B0604020202020204" pitchFamily="34" charset="0"/>
              <a:buChar char="•"/>
            </a:pPr>
            <a:r>
              <a:rPr lang="en-US" sz="1400" dirty="0"/>
              <a:t>Hearth Pad or Fireplace Rug (fire-retardant) - lay it in front of fire</a:t>
            </a:r>
          </a:p>
        </p:txBody>
      </p:sp>
      <p:pic>
        <p:nvPicPr>
          <p:cNvPr id="7" name="Picture 6">
            <a:extLst>
              <a:ext uri="{FF2B5EF4-FFF2-40B4-BE49-F238E27FC236}">
                <a16:creationId xmlns:a16="http://schemas.microsoft.com/office/drawing/2014/main" id="{E0977594-5F74-2779-7753-B957164CBF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3915" y="2571750"/>
            <a:ext cx="2120900" cy="2108200"/>
          </a:xfrm>
          <a:prstGeom prst="rect">
            <a:avLst/>
          </a:prstGeom>
        </p:spPr>
      </p:pic>
      <p:sp>
        <p:nvSpPr>
          <p:cNvPr id="8" name="TextBox 7">
            <a:extLst>
              <a:ext uri="{FF2B5EF4-FFF2-40B4-BE49-F238E27FC236}">
                <a16:creationId xmlns:a16="http://schemas.microsoft.com/office/drawing/2014/main" id="{4E7C0495-7D1A-85F8-4FF1-DDA79408D193}"/>
              </a:ext>
            </a:extLst>
          </p:cNvPr>
          <p:cNvSpPr txBox="1"/>
          <p:nvPr/>
        </p:nvSpPr>
        <p:spPr>
          <a:xfrm>
            <a:off x="284920" y="4689015"/>
            <a:ext cx="2610679" cy="246221"/>
          </a:xfrm>
          <a:prstGeom prst="rect">
            <a:avLst/>
          </a:prstGeom>
          <a:noFill/>
        </p:spPr>
        <p:txBody>
          <a:bodyPr wrap="square" rtlCol="0">
            <a:spAutoFit/>
          </a:bodyPr>
          <a:lstStyle/>
          <a:p>
            <a:r>
              <a:rPr lang="en-US" sz="1000" dirty="0">
                <a:hlinkClick r:id="rId3"/>
              </a:rPr>
              <a:t>https://</a:t>
            </a:r>
            <a:r>
              <a:rPr lang="en-US" sz="1000" dirty="0" err="1">
                <a:hlinkClick r:id="rId3"/>
              </a:rPr>
              <a:t>www.amazon.com</a:t>
            </a:r>
            <a:r>
              <a:rPr lang="en-US" sz="1000" dirty="0">
                <a:hlinkClick r:id="rId3"/>
              </a:rPr>
              <a:t>/</a:t>
            </a:r>
            <a:r>
              <a:rPr lang="en-US" sz="1000" dirty="0" err="1">
                <a:hlinkClick r:id="rId3"/>
              </a:rPr>
              <a:t>dp</a:t>
            </a:r>
            <a:r>
              <a:rPr lang="en-US" sz="1000" dirty="0">
                <a:hlinkClick r:id="rId3"/>
              </a:rPr>
              <a:t>/B0BL29DRZT/</a:t>
            </a:r>
            <a:endParaRPr lang="en-US" sz="1000" dirty="0"/>
          </a:p>
        </p:txBody>
      </p:sp>
      <p:pic>
        <p:nvPicPr>
          <p:cNvPr id="9" name="Picture 8">
            <a:extLst>
              <a:ext uri="{FF2B5EF4-FFF2-40B4-BE49-F238E27FC236}">
                <a16:creationId xmlns:a16="http://schemas.microsoft.com/office/drawing/2014/main" id="{85504996-71A0-B75C-7F00-8AC340ACB3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1300" y="2571748"/>
            <a:ext cx="2885984" cy="2108201"/>
          </a:xfrm>
          <a:prstGeom prst="rect">
            <a:avLst/>
          </a:prstGeom>
        </p:spPr>
      </p:pic>
      <p:sp>
        <p:nvSpPr>
          <p:cNvPr id="10" name="TextBox 9">
            <a:extLst>
              <a:ext uri="{FF2B5EF4-FFF2-40B4-BE49-F238E27FC236}">
                <a16:creationId xmlns:a16="http://schemas.microsoft.com/office/drawing/2014/main" id="{79B6C568-5184-6546-35ED-F5F8D40B8F98}"/>
              </a:ext>
            </a:extLst>
          </p:cNvPr>
          <p:cNvSpPr txBox="1"/>
          <p:nvPr/>
        </p:nvSpPr>
        <p:spPr>
          <a:xfrm>
            <a:off x="2918952" y="4695641"/>
            <a:ext cx="2610679" cy="246221"/>
          </a:xfrm>
          <a:prstGeom prst="rect">
            <a:avLst/>
          </a:prstGeom>
          <a:noFill/>
        </p:spPr>
        <p:txBody>
          <a:bodyPr wrap="square" rtlCol="0">
            <a:spAutoFit/>
          </a:bodyPr>
          <a:lstStyle/>
          <a:p>
            <a:r>
              <a:rPr lang="en-US" sz="1000" dirty="0">
                <a:hlinkClick r:id="rId5"/>
              </a:rPr>
              <a:t>https://www.amazon.com/dp/B08FTJDK11/</a:t>
            </a:r>
            <a:endParaRPr lang="en-US" sz="1000" dirty="0"/>
          </a:p>
        </p:txBody>
      </p:sp>
      <p:sp>
        <p:nvSpPr>
          <p:cNvPr id="11" name="TextBox 10">
            <a:extLst>
              <a:ext uri="{FF2B5EF4-FFF2-40B4-BE49-F238E27FC236}">
                <a16:creationId xmlns:a16="http://schemas.microsoft.com/office/drawing/2014/main" id="{C603A8D7-C6F6-D85D-8889-FAC32AAF8989}"/>
              </a:ext>
            </a:extLst>
          </p:cNvPr>
          <p:cNvSpPr txBox="1"/>
          <p:nvPr/>
        </p:nvSpPr>
        <p:spPr>
          <a:xfrm>
            <a:off x="748748" y="2218912"/>
            <a:ext cx="1563757" cy="369332"/>
          </a:xfrm>
          <a:prstGeom prst="rect">
            <a:avLst/>
          </a:prstGeom>
          <a:noFill/>
        </p:spPr>
        <p:txBody>
          <a:bodyPr wrap="square" rtlCol="0">
            <a:spAutoFit/>
          </a:bodyPr>
          <a:lstStyle/>
          <a:p>
            <a:pPr algn="ctr"/>
            <a:r>
              <a:rPr lang="en-US" b="1" dirty="0">
                <a:solidFill>
                  <a:srgbClr val="FF0000"/>
                </a:solidFill>
              </a:rPr>
              <a:t>Rug</a:t>
            </a:r>
          </a:p>
        </p:txBody>
      </p:sp>
      <p:sp>
        <p:nvSpPr>
          <p:cNvPr id="12" name="TextBox 11">
            <a:extLst>
              <a:ext uri="{FF2B5EF4-FFF2-40B4-BE49-F238E27FC236}">
                <a16:creationId xmlns:a16="http://schemas.microsoft.com/office/drawing/2014/main" id="{8A237180-378B-F532-B52B-24685740115E}"/>
              </a:ext>
            </a:extLst>
          </p:cNvPr>
          <p:cNvSpPr txBox="1"/>
          <p:nvPr/>
        </p:nvSpPr>
        <p:spPr>
          <a:xfrm>
            <a:off x="3511826" y="2218912"/>
            <a:ext cx="1563757" cy="369332"/>
          </a:xfrm>
          <a:prstGeom prst="rect">
            <a:avLst/>
          </a:prstGeom>
          <a:noFill/>
        </p:spPr>
        <p:txBody>
          <a:bodyPr wrap="square" rtlCol="0">
            <a:spAutoFit/>
          </a:bodyPr>
          <a:lstStyle/>
          <a:p>
            <a:pPr algn="ctr"/>
            <a:r>
              <a:rPr lang="en-US" b="1" dirty="0">
                <a:solidFill>
                  <a:srgbClr val="FF0000"/>
                </a:solidFill>
              </a:rPr>
              <a:t>Screen</a:t>
            </a:r>
          </a:p>
        </p:txBody>
      </p:sp>
      <p:sp>
        <p:nvSpPr>
          <p:cNvPr id="13" name="TextBox 12">
            <a:extLst>
              <a:ext uri="{FF2B5EF4-FFF2-40B4-BE49-F238E27FC236}">
                <a16:creationId xmlns:a16="http://schemas.microsoft.com/office/drawing/2014/main" id="{5B37F7A2-8310-1CCE-7EE4-D5505CEA4D73}"/>
              </a:ext>
            </a:extLst>
          </p:cNvPr>
          <p:cNvSpPr txBox="1"/>
          <p:nvPr/>
        </p:nvSpPr>
        <p:spPr>
          <a:xfrm>
            <a:off x="5923769" y="4505739"/>
            <a:ext cx="1080005" cy="553998"/>
          </a:xfrm>
          <a:prstGeom prst="rect">
            <a:avLst/>
          </a:prstGeom>
          <a:noFill/>
        </p:spPr>
        <p:txBody>
          <a:bodyPr wrap="square" rtlCol="0">
            <a:spAutoFit/>
          </a:bodyPr>
          <a:lstStyle/>
          <a:p>
            <a:r>
              <a:rPr lang="en-US" sz="1000" dirty="0">
                <a:hlinkClick r:id="rId6"/>
              </a:rPr>
              <a:t>https://</a:t>
            </a:r>
            <a:r>
              <a:rPr lang="en-US" sz="1000" dirty="0" err="1">
                <a:hlinkClick r:id="rId6"/>
              </a:rPr>
              <a:t>www.amazon.com</a:t>
            </a:r>
            <a:r>
              <a:rPr lang="en-US" sz="1000" dirty="0">
                <a:hlinkClick r:id="rId6"/>
              </a:rPr>
              <a:t>/</a:t>
            </a:r>
            <a:r>
              <a:rPr lang="en-US" sz="1000" dirty="0" err="1">
                <a:hlinkClick r:id="rId6"/>
              </a:rPr>
              <a:t>dp</a:t>
            </a:r>
            <a:r>
              <a:rPr lang="en-US" sz="1000" dirty="0">
                <a:hlinkClick r:id="rId6"/>
              </a:rPr>
              <a:t>/B015NRQ6OS/</a:t>
            </a:r>
            <a:endParaRPr lang="en-US" sz="1000" dirty="0"/>
          </a:p>
        </p:txBody>
      </p:sp>
      <p:pic>
        <p:nvPicPr>
          <p:cNvPr id="14" name="Picture 13">
            <a:extLst>
              <a:ext uri="{FF2B5EF4-FFF2-40B4-BE49-F238E27FC236}">
                <a16:creationId xmlns:a16="http://schemas.microsoft.com/office/drawing/2014/main" id="{EA2F98D2-8A90-5726-057B-8BDE065C033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075"/>
          <a:stretch/>
        </p:blipFill>
        <p:spPr>
          <a:xfrm>
            <a:off x="5983355" y="2955234"/>
            <a:ext cx="622531" cy="1550505"/>
          </a:xfrm>
          <a:prstGeom prst="rect">
            <a:avLst/>
          </a:prstGeom>
        </p:spPr>
      </p:pic>
      <p:sp>
        <p:nvSpPr>
          <p:cNvPr id="15" name="TextBox 14">
            <a:extLst>
              <a:ext uri="{FF2B5EF4-FFF2-40B4-BE49-F238E27FC236}">
                <a16:creationId xmlns:a16="http://schemas.microsoft.com/office/drawing/2014/main" id="{07078D4E-25F0-4573-7909-C2EDC51DF540}"/>
              </a:ext>
            </a:extLst>
          </p:cNvPr>
          <p:cNvSpPr txBox="1"/>
          <p:nvPr/>
        </p:nvSpPr>
        <p:spPr>
          <a:xfrm>
            <a:off x="7537382" y="4508753"/>
            <a:ext cx="1020419" cy="553998"/>
          </a:xfrm>
          <a:prstGeom prst="rect">
            <a:avLst/>
          </a:prstGeom>
          <a:noFill/>
        </p:spPr>
        <p:txBody>
          <a:bodyPr wrap="square" rtlCol="0">
            <a:spAutoFit/>
          </a:bodyPr>
          <a:lstStyle/>
          <a:p>
            <a:r>
              <a:rPr lang="en-US" sz="1000" dirty="0">
                <a:hlinkClick r:id="rId8"/>
              </a:rPr>
              <a:t>https://</a:t>
            </a:r>
            <a:r>
              <a:rPr lang="en-US" sz="1000" dirty="0" err="1">
                <a:hlinkClick r:id="rId8"/>
              </a:rPr>
              <a:t>www.amazon.com</a:t>
            </a:r>
            <a:r>
              <a:rPr lang="en-US" sz="1000" dirty="0">
                <a:hlinkClick r:id="rId8"/>
              </a:rPr>
              <a:t>/</a:t>
            </a:r>
            <a:r>
              <a:rPr lang="en-US" sz="1000" dirty="0" err="1">
                <a:hlinkClick r:id="rId8"/>
              </a:rPr>
              <a:t>dp</a:t>
            </a:r>
            <a:r>
              <a:rPr lang="en-US" sz="1000" dirty="0">
                <a:hlinkClick r:id="rId8"/>
              </a:rPr>
              <a:t>/B015NRQA7G/</a:t>
            </a:r>
            <a:endParaRPr lang="en-US" sz="1000" dirty="0"/>
          </a:p>
        </p:txBody>
      </p:sp>
      <p:pic>
        <p:nvPicPr>
          <p:cNvPr id="16" name="Picture 15">
            <a:extLst>
              <a:ext uri="{FF2B5EF4-FFF2-40B4-BE49-F238E27FC236}">
                <a16:creationId xmlns:a16="http://schemas.microsoft.com/office/drawing/2014/main" id="{EA456D9C-0259-AC0A-FE5E-4F2337300E4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14644" y="3114344"/>
            <a:ext cx="1485348" cy="1391395"/>
          </a:xfrm>
          <a:prstGeom prst="rect">
            <a:avLst/>
          </a:prstGeom>
        </p:spPr>
      </p:pic>
      <p:pic>
        <p:nvPicPr>
          <p:cNvPr id="17" name="Picture 16">
            <a:extLst>
              <a:ext uri="{FF2B5EF4-FFF2-40B4-BE49-F238E27FC236}">
                <a16:creationId xmlns:a16="http://schemas.microsoft.com/office/drawing/2014/main" id="{D817DA23-3519-4C83-4B2A-82468029D95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922288" y="139148"/>
            <a:ext cx="1085717" cy="1300430"/>
          </a:xfrm>
          <a:prstGeom prst="rect">
            <a:avLst/>
          </a:prstGeom>
        </p:spPr>
      </p:pic>
      <p:sp>
        <p:nvSpPr>
          <p:cNvPr id="18" name="TextBox 17">
            <a:extLst>
              <a:ext uri="{FF2B5EF4-FFF2-40B4-BE49-F238E27FC236}">
                <a16:creationId xmlns:a16="http://schemas.microsoft.com/office/drawing/2014/main" id="{92FDE208-9154-AEA0-5AEB-3DA24811C00F}"/>
              </a:ext>
            </a:extLst>
          </p:cNvPr>
          <p:cNvSpPr txBox="1"/>
          <p:nvPr/>
        </p:nvSpPr>
        <p:spPr>
          <a:xfrm>
            <a:off x="8006910" y="1475158"/>
            <a:ext cx="1001095" cy="553998"/>
          </a:xfrm>
          <a:prstGeom prst="rect">
            <a:avLst/>
          </a:prstGeom>
          <a:noFill/>
        </p:spPr>
        <p:txBody>
          <a:bodyPr wrap="square" rtlCol="0">
            <a:spAutoFit/>
          </a:bodyPr>
          <a:lstStyle/>
          <a:p>
            <a:r>
              <a:rPr lang="en-US" sz="1000" dirty="0">
                <a:hlinkClick r:id="rId11"/>
              </a:rPr>
              <a:t>https://</a:t>
            </a:r>
            <a:r>
              <a:rPr lang="en-US" sz="1000" dirty="0" err="1">
                <a:hlinkClick r:id="rId11"/>
              </a:rPr>
              <a:t>www.amazon.com</a:t>
            </a:r>
            <a:r>
              <a:rPr lang="en-US" sz="1000" dirty="0">
                <a:hlinkClick r:id="rId11"/>
              </a:rPr>
              <a:t>/</a:t>
            </a:r>
            <a:r>
              <a:rPr lang="en-US" sz="1000" dirty="0" err="1">
                <a:hlinkClick r:id="rId11"/>
              </a:rPr>
              <a:t>dp</a:t>
            </a:r>
            <a:r>
              <a:rPr lang="en-US" sz="1000" dirty="0">
                <a:hlinkClick r:id="rId11"/>
              </a:rPr>
              <a:t>/B07SHJ1RLN/</a:t>
            </a:r>
            <a:endParaRPr lang="en-US" sz="1000" dirty="0"/>
          </a:p>
        </p:txBody>
      </p:sp>
      <p:pic>
        <p:nvPicPr>
          <p:cNvPr id="19" name="Picture 18">
            <a:extLst>
              <a:ext uri="{FF2B5EF4-FFF2-40B4-BE49-F238E27FC236}">
                <a16:creationId xmlns:a16="http://schemas.microsoft.com/office/drawing/2014/main" id="{385CB865-2408-900B-C711-804F425BA91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65615" y="139148"/>
            <a:ext cx="2658009" cy="1550505"/>
          </a:xfrm>
          <a:prstGeom prst="rect">
            <a:avLst/>
          </a:prstGeom>
        </p:spPr>
      </p:pic>
      <p:sp>
        <p:nvSpPr>
          <p:cNvPr id="20" name="TextBox 19">
            <a:extLst>
              <a:ext uri="{FF2B5EF4-FFF2-40B4-BE49-F238E27FC236}">
                <a16:creationId xmlns:a16="http://schemas.microsoft.com/office/drawing/2014/main" id="{1D69ED7A-9EE7-7393-D612-06C6EBB6B30D}"/>
              </a:ext>
            </a:extLst>
          </p:cNvPr>
          <p:cNvSpPr txBox="1"/>
          <p:nvPr/>
        </p:nvSpPr>
        <p:spPr>
          <a:xfrm>
            <a:off x="5559123" y="1689653"/>
            <a:ext cx="1470992" cy="400110"/>
          </a:xfrm>
          <a:prstGeom prst="rect">
            <a:avLst/>
          </a:prstGeom>
          <a:noFill/>
        </p:spPr>
        <p:txBody>
          <a:bodyPr wrap="square" rtlCol="0">
            <a:spAutoFit/>
          </a:bodyPr>
          <a:lstStyle/>
          <a:p>
            <a:r>
              <a:rPr lang="en-US" sz="1000" dirty="0">
                <a:hlinkClick r:id="rId13"/>
              </a:rPr>
              <a:t>https://www.amazon.com/dp/B09WQT32B2/</a:t>
            </a:r>
            <a:endParaRPr lang="en-US" sz="1000" dirty="0"/>
          </a:p>
        </p:txBody>
      </p:sp>
    </p:spTree>
    <p:extLst>
      <p:ext uri="{BB962C8B-B14F-4D97-AF65-F5344CB8AC3E}">
        <p14:creationId xmlns:p14="http://schemas.microsoft.com/office/powerpoint/2010/main" val="24434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3EE3D-19B2-8B7C-95B0-1151097EEB9D}"/>
              </a:ext>
            </a:extLst>
          </p:cNvPr>
          <p:cNvSpPr txBox="1"/>
          <p:nvPr/>
        </p:nvSpPr>
        <p:spPr>
          <a:xfrm>
            <a:off x="0" y="0"/>
            <a:ext cx="3902766" cy="523220"/>
          </a:xfrm>
          <a:prstGeom prst="rect">
            <a:avLst/>
          </a:prstGeom>
          <a:noFill/>
        </p:spPr>
        <p:txBody>
          <a:bodyPr wrap="square" rtlCol="0">
            <a:spAutoFit/>
          </a:bodyPr>
          <a:lstStyle/>
          <a:p>
            <a:pPr algn="l"/>
            <a:r>
              <a:rPr lang="en-US" sz="2800" b="1" i="0" dirty="0" err="1">
                <a:solidFill>
                  <a:srgbClr val="0F0F0F"/>
                </a:solidFill>
                <a:effectLst/>
                <a:latin typeface="YouTube Sans"/>
              </a:rPr>
              <a:t>Wiseway</a:t>
            </a:r>
            <a:r>
              <a:rPr lang="en-US" sz="2800" b="1" i="0" dirty="0">
                <a:solidFill>
                  <a:srgbClr val="0F0F0F"/>
                </a:solidFill>
                <a:effectLst/>
                <a:latin typeface="YouTube Sans"/>
              </a:rPr>
              <a:t> Pellet Stoves</a:t>
            </a:r>
          </a:p>
        </p:txBody>
      </p:sp>
      <p:sp>
        <p:nvSpPr>
          <p:cNvPr id="3" name="TextBox 2">
            <a:extLst>
              <a:ext uri="{FF2B5EF4-FFF2-40B4-BE49-F238E27FC236}">
                <a16:creationId xmlns:a16="http://schemas.microsoft.com/office/drawing/2014/main" id="{9B1DA0EC-A05C-3AB1-DD91-53959FA56D53}"/>
              </a:ext>
            </a:extLst>
          </p:cNvPr>
          <p:cNvSpPr txBox="1"/>
          <p:nvPr/>
        </p:nvSpPr>
        <p:spPr>
          <a:xfrm>
            <a:off x="59634" y="523220"/>
            <a:ext cx="286247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hlinkClick r:id="rId2"/>
              </a:rPr>
              <a:t>https://www.youtube.com/watch?v=Kjyf4dBViic</a:t>
            </a:r>
            <a:endParaRPr lang="en-US" sz="1000" dirty="0"/>
          </a:p>
          <a:p>
            <a:pPr marL="171450" indent="-171450">
              <a:buFont typeface="Arial" panose="020B0604020202020204" pitchFamily="34" charset="0"/>
              <a:buChar char="•"/>
            </a:pPr>
            <a:r>
              <a:rPr lang="en-US" sz="1000" dirty="0">
                <a:hlinkClick r:id="rId3"/>
              </a:rPr>
              <a:t>https://www.wisewaypelletstove.com/specs/</a:t>
            </a:r>
            <a:endParaRPr lang="en-US" sz="1000" dirty="0"/>
          </a:p>
          <a:p>
            <a:pPr marL="171450" indent="-171450">
              <a:buFont typeface="Arial" panose="020B0604020202020204" pitchFamily="34" charset="0"/>
              <a:buChar char="•"/>
            </a:pPr>
            <a:r>
              <a:rPr lang="en-US" sz="1000" dirty="0">
                <a:hlinkClick r:id="rId4"/>
              </a:rPr>
              <a:t>https://</a:t>
            </a:r>
            <a:r>
              <a:rPr lang="en-US" sz="1000" dirty="0" err="1">
                <a:hlinkClick r:id="rId4"/>
              </a:rPr>
              <a:t>www.wisewaypelletstove.com</a:t>
            </a:r>
            <a:r>
              <a:rPr lang="en-US" sz="1000" dirty="0">
                <a:hlinkClick r:id="rId4"/>
              </a:rPr>
              <a:t>/</a:t>
            </a:r>
            <a:endParaRPr lang="en-US" sz="1000" dirty="0"/>
          </a:p>
        </p:txBody>
      </p:sp>
      <p:pic>
        <p:nvPicPr>
          <p:cNvPr id="1026" name="Picture 2" descr="Wiseway Pellet Stove | Wiseway Pellet Stove">
            <a:extLst>
              <a:ext uri="{FF2B5EF4-FFF2-40B4-BE49-F238E27FC236}">
                <a16:creationId xmlns:a16="http://schemas.microsoft.com/office/drawing/2014/main" id="{B14FD24D-E3B1-BFEF-F49C-8D7A75C5FEC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3362" y="1093304"/>
            <a:ext cx="2810290" cy="2810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715C80-B42C-0A91-BF95-F53F80F9DA49}"/>
              </a:ext>
            </a:extLst>
          </p:cNvPr>
          <p:cNvSpPr txBox="1"/>
          <p:nvPr/>
        </p:nvSpPr>
        <p:spPr>
          <a:xfrm>
            <a:off x="3617843" y="828261"/>
            <a:ext cx="3743740" cy="3108543"/>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dirty="0"/>
              <a:t>Natural gravity pellet feed lasts 24-36 hours</a:t>
            </a:r>
          </a:p>
          <a:p>
            <a:pPr marL="285750" indent="-285750">
              <a:buFont typeface="Arial" panose="020B0604020202020204" pitchFamily="34" charset="0"/>
              <a:buChar char="•"/>
            </a:pPr>
            <a:r>
              <a:rPr lang="en-US" sz="1400" dirty="0"/>
              <a:t>Silent</a:t>
            </a:r>
          </a:p>
          <a:p>
            <a:pPr marL="285750" indent="-285750">
              <a:buFont typeface="Arial" panose="020B0604020202020204" pitchFamily="34" charset="0"/>
              <a:buChar char="•"/>
            </a:pPr>
            <a:r>
              <a:rPr lang="en-US" sz="1400" dirty="0"/>
              <a:t>Weight 131 </a:t>
            </a:r>
            <a:r>
              <a:rPr lang="en-US" sz="1400" dirty="0" err="1"/>
              <a:t>lbs</a:t>
            </a:r>
            <a:endParaRPr lang="en-US" sz="1400" dirty="0"/>
          </a:p>
          <a:p>
            <a:pPr marL="285750" indent="-285750">
              <a:buFont typeface="Arial" panose="020B0604020202020204" pitchFamily="34" charset="0"/>
              <a:buChar char="•"/>
            </a:pPr>
            <a:r>
              <a:rPr lang="en-US" sz="1400" dirty="0"/>
              <a:t>H x W x D x 52″ x 24″ x 15″</a:t>
            </a:r>
          </a:p>
          <a:p>
            <a:pPr marL="285750" indent="-285750">
              <a:buFont typeface="Arial" panose="020B0604020202020204" pitchFamily="34" charset="0"/>
              <a:buChar char="•"/>
            </a:pPr>
            <a:r>
              <a:rPr lang="en-US" sz="1400" dirty="0"/>
              <a:t>Price ~ $1,500</a:t>
            </a:r>
          </a:p>
          <a:p>
            <a:pPr marL="285750" indent="-285750">
              <a:buFont typeface="Arial" panose="020B0604020202020204" pitchFamily="34" charset="0"/>
              <a:buChar char="•"/>
            </a:pPr>
            <a:r>
              <a:rPr lang="en-US" sz="1400" dirty="0"/>
              <a:t>Can work non-stop for months</a:t>
            </a:r>
          </a:p>
          <a:p>
            <a:pPr marL="285750" indent="-285750">
              <a:buFont typeface="Arial" panose="020B0604020202020204" pitchFamily="34" charset="0"/>
              <a:buChar char="•"/>
            </a:pPr>
            <a:r>
              <a:rPr lang="en-US" sz="1400" dirty="0"/>
              <a:t>Easy to clean</a:t>
            </a:r>
          </a:p>
          <a:p>
            <a:pPr marL="285750" indent="-285750">
              <a:buFont typeface="Arial" panose="020B0604020202020204" pitchFamily="34" charset="0"/>
              <a:buChar char="•"/>
            </a:pPr>
            <a:r>
              <a:rPr lang="en-US" sz="1400" dirty="0"/>
              <a:t>5mm Ceramic glass</a:t>
            </a:r>
          </a:p>
          <a:p>
            <a:pPr marL="285750" indent="-285750">
              <a:buFont typeface="Arial" panose="020B0604020202020204" pitchFamily="34" charset="0"/>
              <a:buChar char="•"/>
            </a:pPr>
            <a:r>
              <a:rPr lang="en-US" sz="1400" dirty="0"/>
              <a:t>Efficiency Rating   75%</a:t>
            </a:r>
          </a:p>
          <a:p>
            <a:pPr marL="285750" indent="-285750">
              <a:buFont typeface="Arial" panose="020B0604020202020204" pitchFamily="34" charset="0"/>
              <a:buChar char="•"/>
            </a:pPr>
            <a:r>
              <a:rPr lang="en-US" sz="1400" dirty="0"/>
              <a:t>Heating Area    2,000 Square Feet</a:t>
            </a:r>
          </a:p>
          <a:p>
            <a:pPr marL="285750" indent="-285750">
              <a:buFont typeface="Arial" panose="020B0604020202020204" pitchFamily="34" charset="0"/>
              <a:buChar char="•"/>
            </a:pPr>
            <a:r>
              <a:rPr lang="en-US" sz="1400" dirty="0"/>
              <a:t>High Temp Burn: 10 </a:t>
            </a:r>
            <a:r>
              <a:rPr lang="en-US" sz="1400" dirty="0" err="1"/>
              <a:t>hrs</a:t>
            </a:r>
            <a:r>
              <a:rPr lang="en-US" sz="1400" dirty="0"/>
              <a:t>, 5.5 </a:t>
            </a:r>
            <a:r>
              <a:rPr lang="en-US" sz="1400" dirty="0" err="1"/>
              <a:t>Lbs</a:t>
            </a:r>
            <a:r>
              <a:rPr lang="en-US" sz="1400" dirty="0"/>
              <a:t> fuel/</a:t>
            </a:r>
            <a:r>
              <a:rPr lang="en-US" sz="1400" dirty="0" err="1"/>
              <a:t>hr</a:t>
            </a:r>
            <a:endParaRPr lang="en-US" sz="1400" dirty="0"/>
          </a:p>
          <a:p>
            <a:pPr marL="285750" indent="-285750">
              <a:buFont typeface="Arial" panose="020B0604020202020204" pitchFamily="34" charset="0"/>
              <a:buChar char="•"/>
            </a:pPr>
            <a:r>
              <a:rPr lang="en-US" sz="1400" dirty="0"/>
              <a:t>Low Temp Burn: 30 </a:t>
            </a:r>
            <a:r>
              <a:rPr lang="en-US" sz="1400" dirty="0" err="1"/>
              <a:t>hrs</a:t>
            </a:r>
            <a:r>
              <a:rPr lang="en-US" sz="1400" dirty="0"/>
              <a:t>, 2 </a:t>
            </a:r>
            <a:r>
              <a:rPr lang="en-US" sz="1400" dirty="0" err="1"/>
              <a:t>lbs</a:t>
            </a:r>
            <a:r>
              <a:rPr lang="en-US" sz="1400" dirty="0"/>
              <a:t> fuel/</a:t>
            </a:r>
            <a:r>
              <a:rPr lang="en-US" sz="1400" dirty="0" err="1"/>
              <a:t>hr</a:t>
            </a:r>
            <a:endParaRPr lang="en-US" sz="1400" dirty="0"/>
          </a:p>
          <a:p>
            <a:pPr marL="285750" indent="-285750">
              <a:buFont typeface="Arial" panose="020B0604020202020204" pitchFamily="34" charset="0"/>
              <a:buChar char="•"/>
            </a:pPr>
            <a:r>
              <a:rPr lang="en-US" sz="1400" dirty="0"/>
              <a:t>Heat Output 40,000 BTU</a:t>
            </a:r>
          </a:p>
          <a:p>
            <a:pPr marL="285750" indent="-285750">
              <a:buFont typeface="Arial" panose="020B0604020202020204" pitchFamily="34" charset="0"/>
              <a:buChar char="•"/>
            </a:pPr>
            <a:r>
              <a:rPr lang="en-US" sz="1400" dirty="0"/>
              <a:t>Certified and approved for use</a:t>
            </a:r>
          </a:p>
        </p:txBody>
      </p:sp>
    </p:spTree>
    <p:extLst>
      <p:ext uri="{BB962C8B-B14F-4D97-AF65-F5344CB8AC3E}">
        <p14:creationId xmlns:p14="http://schemas.microsoft.com/office/powerpoint/2010/main" val="32782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0" y="0"/>
            <a:ext cx="4386370" cy="523220"/>
          </a:xfrm>
          <a:prstGeom prst="rect">
            <a:avLst/>
          </a:prstGeom>
          <a:noFill/>
        </p:spPr>
        <p:txBody>
          <a:bodyPr wrap="square" rtlCol="0">
            <a:spAutoFit/>
          </a:bodyPr>
          <a:lstStyle/>
          <a:p>
            <a:r>
              <a:rPr lang="en-US" sz="2800" b="1" dirty="0"/>
              <a:t>Peter van den Berg</a:t>
            </a:r>
          </a:p>
        </p:txBody>
      </p:sp>
      <p:sp>
        <p:nvSpPr>
          <p:cNvPr id="11" name="TextBox 10">
            <a:extLst>
              <a:ext uri="{FF2B5EF4-FFF2-40B4-BE49-F238E27FC236}">
                <a16:creationId xmlns:a16="http://schemas.microsoft.com/office/drawing/2014/main" id="{5174C3E7-954B-B654-7951-F5B0FB6E41C1}"/>
              </a:ext>
            </a:extLst>
          </p:cNvPr>
          <p:cNvSpPr txBox="1"/>
          <p:nvPr/>
        </p:nvSpPr>
        <p:spPr>
          <a:xfrm>
            <a:off x="62055" y="453762"/>
            <a:ext cx="4441193" cy="4339650"/>
          </a:xfrm>
          <a:prstGeom prst="rect">
            <a:avLst/>
          </a:prstGeom>
          <a:solidFill>
            <a:schemeClr val="accent4">
              <a:lumMod val="20000"/>
              <a:lumOff val="80000"/>
            </a:schemeClr>
          </a:solidFill>
          <a:ln>
            <a:solidFill>
              <a:srgbClr val="FF0000"/>
            </a:solidFill>
          </a:ln>
        </p:spPr>
        <p:txBody>
          <a:bodyPr wrap="square" rtlCol="0">
            <a:spAutoFit/>
          </a:bodyPr>
          <a:lstStyle/>
          <a:p>
            <a:r>
              <a:rPr lang="en-US" sz="1200" b="1" dirty="0">
                <a:solidFill>
                  <a:srgbClr val="FF0000"/>
                </a:solidFill>
              </a:rPr>
              <a:t>Peter van den Berg - batch rocket feeding into a bell chamber </a:t>
            </a:r>
          </a:p>
          <a:p>
            <a:r>
              <a:rPr lang="en-US" sz="1200" b="1" dirty="0">
                <a:solidFill>
                  <a:srgbClr val="00B050"/>
                </a:solidFill>
              </a:rPr>
              <a:t>"batch rocket design feeding into a bell chamber" </a:t>
            </a:r>
            <a:r>
              <a:rPr lang="en-US" sz="1200" dirty="0"/>
              <a:t>- hybrid solution combining batch rocket with Kuznetsov's bell system.</a:t>
            </a:r>
            <a:endParaRPr lang="en-US" sz="1200" b="1" dirty="0">
              <a:solidFill>
                <a:srgbClr val="FF0000"/>
              </a:solidFill>
            </a:endParaRPr>
          </a:p>
          <a:p>
            <a:pPr marL="115888" indent="-115888">
              <a:buFont typeface="Arial" panose="020B0604020202020204" pitchFamily="34" charset="0"/>
              <a:buChar char="•"/>
            </a:pPr>
            <a:r>
              <a:rPr lang="en-US" sz="900" dirty="0">
                <a:hlinkClick r:id="rId2"/>
              </a:rPr>
              <a:t>https://batchrocket.eu</a:t>
            </a:r>
            <a:endParaRPr lang="en-US" sz="900" dirty="0"/>
          </a:p>
          <a:p>
            <a:pPr marL="115888" indent="-115888">
              <a:buFont typeface="Arial" panose="020B0604020202020204" pitchFamily="34" charset="0"/>
              <a:buChar char="•"/>
            </a:pPr>
            <a:r>
              <a:rPr lang="en-US" sz="900" dirty="0">
                <a:hlinkClick r:id="rId3"/>
              </a:rPr>
              <a:t>https://batchrocket.eu/en/designs</a:t>
            </a:r>
            <a:r>
              <a:rPr lang="en-US" sz="900" dirty="0"/>
              <a:t> – designs</a:t>
            </a:r>
            <a:endParaRPr lang="en-US" sz="900" dirty="0">
              <a:hlinkClick r:id="rId4"/>
            </a:endParaRPr>
          </a:p>
          <a:p>
            <a:pPr marL="115888" indent="-115888">
              <a:buFont typeface="Arial" panose="020B0604020202020204" pitchFamily="34" charset="0"/>
              <a:buChar char="•"/>
            </a:pPr>
            <a:r>
              <a:rPr lang="en-US" sz="900" dirty="0">
                <a:hlinkClick r:id="rId4"/>
              </a:rPr>
              <a:t>https://www.rocketstoves.com/case-studies/peter-van-den-berg/</a:t>
            </a:r>
            <a:endParaRPr lang="en-US" sz="900" dirty="0"/>
          </a:p>
          <a:p>
            <a:pPr marL="115888" indent="-115888">
              <a:buFont typeface="Arial" panose="020B0604020202020204" pitchFamily="34" charset="0"/>
              <a:buChar char="•"/>
            </a:pPr>
            <a:r>
              <a:rPr lang="en-US" sz="900" dirty="0">
                <a:hlinkClick r:id="rId5"/>
              </a:rPr>
              <a:t>https://www.youtube.com/@batchrocketproject4720</a:t>
            </a:r>
            <a:endParaRPr lang="en-US" sz="900" dirty="0"/>
          </a:p>
          <a:p>
            <a:pPr marL="115888" indent="-115888">
              <a:buFont typeface="Arial" panose="020B0604020202020204" pitchFamily="34" charset="0"/>
              <a:buChar char="•"/>
            </a:pPr>
            <a:r>
              <a:rPr lang="en-US" sz="900" dirty="0">
                <a:hlinkClick r:id="rId6"/>
              </a:rPr>
              <a:t>https://</a:t>
            </a:r>
            <a:r>
              <a:rPr lang="en-US" sz="900" dirty="0" err="1">
                <a:hlinkClick r:id="rId6"/>
              </a:rPr>
              <a:t>www.youtube.com</a:t>
            </a:r>
            <a:r>
              <a:rPr lang="en-US" sz="900" dirty="0">
                <a:hlinkClick r:id="rId6"/>
              </a:rPr>
              <a:t>/</a:t>
            </a:r>
            <a:r>
              <a:rPr lang="en-US" sz="900" dirty="0" err="1">
                <a:hlinkClick r:id="rId6"/>
              </a:rPr>
              <a:t>watch?v</a:t>
            </a:r>
            <a:r>
              <a:rPr lang="en-US" sz="900" dirty="0">
                <a:hlinkClick r:id="rId6"/>
              </a:rPr>
              <a:t>=VL7O8qLXz24 </a:t>
            </a:r>
            <a:endParaRPr lang="en-US" sz="900" dirty="0"/>
          </a:p>
          <a:p>
            <a:pPr marL="115888" indent="-115888">
              <a:buFont typeface="Arial" panose="020B0604020202020204" pitchFamily="34" charset="0"/>
              <a:buChar char="•"/>
            </a:pPr>
            <a:r>
              <a:rPr lang="en-US" sz="900" dirty="0">
                <a:hlinkClick r:id="rId7"/>
              </a:rPr>
              <a:t>https://permies.com/t/156820/Experience-Kuznetsov-Stoves</a:t>
            </a:r>
            <a:endParaRPr lang="en-US" sz="900" dirty="0"/>
          </a:p>
          <a:p>
            <a:pPr marL="115888" indent="-115888">
              <a:buFont typeface="Arial" panose="020B0604020202020204" pitchFamily="34" charset="0"/>
              <a:buChar char="•"/>
            </a:pPr>
            <a:r>
              <a:rPr lang="en-US" sz="900" dirty="0">
                <a:hlinkClick r:id="rId8"/>
              </a:rPr>
              <a:t>https://roquetinho.eu/files/roquetinho-en.pdf</a:t>
            </a:r>
            <a:r>
              <a:rPr lang="en-US" sz="900" dirty="0"/>
              <a:t> – </a:t>
            </a:r>
            <a:r>
              <a:rPr lang="en-US" sz="900" dirty="0" err="1"/>
              <a:t>Roquetinho</a:t>
            </a:r>
            <a:endParaRPr lang="en-US" sz="900" dirty="0"/>
          </a:p>
          <a:p>
            <a:pPr marL="115888" indent="-115888">
              <a:buFont typeface="Arial" panose="020B0604020202020204" pitchFamily="34" charset="0"/>
              <a:buChar char="•"/>
            </a:pPr>
            <a:r>
              <a:rPr lang="en-US" sz="900" dirty="0">
                <a:hlinkClick r:id="rId9"/>
              </a:rPr>
              <a:t>https://www.handprintpress.com/tech/improving-woodstove-efficiency-rocket-stoves-masonry-heaters/</a:t>
            </a:r>
            <a:r>
              <a:rPr lang="en-US" sz="900" dirty="0"/>
              <a:t> </a:t>
            </a:r>
          </a:p>
          <a:p>
            <a:pPr marL="115888" indent="-115888">
              <a:buFont typeface="Arial" panose="020B0604020202020204" pitchFamily="34" charset="0"/>
              <a:buChar char="•"/>
            </a:pPr>
            <a:r>
              <a:rPr lang="en-US" sz="900" dirty="0">
                <a:hlinkClick r:id="rId10"/>
              </a:rPr>
              <a:t>https://donkey32.proboards.com/thread/40/rocket-bell-stove</a:t>
            </a:r>
            <a:r>
              <a:rPr lang="en-US" sz="900" dirty="0"/>
              <a:t> – Rocket-Bell</a:t>
            </a:r>
          </a:p>
          <a:p>
            <a:pPr marL="115888" indent="-115888">
              <a:buFont typeface="Arial" panose="020B0604020202020204" pitchFamily="34" charset="0"/>
              <a:buChar char="•"/>
            </a:pPr>
            <a:r>
              <a:rPr lang="en-US" sz="900" dirty="0">
                <a:hlinkClick r:id="rId11"/>
              </a:rPr>
              <a:t>http://</a:t>
            </a:r>
            <a:r>
              <a:rPr lang="en-US" sz="900" dirty="0" err="1">
                <a:hlinkClick r:id="rId11"/>
              </a:rPr>
              <a:t>www.bergkachel.nl</a:t>
            </a:r>
            <a:r>
              <a:rPr lang="en-US" sz="900" dirty="0"/>
              <a:t> </a:t>
            </a:r>
          </a:p>
          <a:p>
            <a:endParaRPr lang="en-US" sz="1100" dirty="0"/>
          </a:p>
          <a:p>
            <a:r>
              <a:rPr lang="en-US" sz="1100" b="1" dirty="0">
                <a:solidFill>
                  <a:srgbClr val="FF0000"/>
                </a:solidFill>
              </a:rPr>
              <a:t>RMH = Rocket Mass Heater</a:t>
            </a:r>
            <a:r>
              <a:rPr lang="en-US" sz="1100" dirty="0"/>
              <a:t>: 90% clean burning, long heat output</a:t>
            </a:r>
          </a:p>
          <a:p>
            <a:pPr marL="115888" indent="-115888">
              <a:buFont typeface="Arial" panose="020B0604020202020204" pitchFamily="34" charset="0"/>
              <a:buChar char="•"/>
            </a:pPr>
            <a:r>
              <a:rPr lang="en-US" sz="1100" b="1" dirty="0">
                <a:solidFill>
                  <a:srgbClr val="FF0000"/>
                </a:solidFill>
              </a:rPr>
              <a:t>Rocket Combustion Core </a:t>
            </a:r>
            <a:r>
              <a:rPr lang="en-US" sz="1100" dirty="0"/>
              <a:t>- uses a J-tube or L-tube design where wood burns vertically in a tube. Air enters from below, creating an intense, oxygen-rich burn. The combustion chamber is heavily insulated to maintain very high temperatures (1800°F+). This creates complete combustion with almost no smoke or emissions. It is called "rocket" because of noisy roaring sound</a:t>
            </a:r>
          </a:p>
          <a:p>
            <a:pPr marL="115888" indent="-115888">
              <a:buFont typeface="Arial" panose="020B0604020202020204" pitchFamily="34" charset="0"/>
              <a:buChar char="•"/>
            </a:pPr>
            <a:r>
              <a:rPr lang="en-US" sz="1100" b="1" dirty="0">
                <a:solidFill>
                  <a:srgbClr val="FF0000"/>
                </a:solidFill>
              </a:rPr>
              <a:t>Mass Storage System </a:t>
            </a:r>
            <a:r>
              <a:rPr lang="en-US" sz="1100" dirty="0"/>
              <a:t>- made of cob, adobe, brick, or stone (bench seating, sleeping platform, ...). Mass radiates heat for 12-24 </a:t>
            </a:r>
            <a:r>
              <a:rPr lang="en-US" sz="1100" dirty="0" err="1"/>
              <a:t>hrs</a:t>
            </a:r>
            <a:r>
              <a:rPr lang="en-US" sz="1100" dirty="0"/>
              <a:t> after fire dies out  </a:t>
            </a:r>
          </a:p>
          <a:p>
            <a:pPr marL="115888" indent="-115888">
              <a:buFont typeface="Arial" panose="020B0604020202020204" pitchFamily="34" charset="0"/>
              <a:buChar char="•"/>
            </a:pPr>
            <a:r>
              <a:rPr lang="en-US" sz="1100" b="1" dirty="0">
                <a:solidFill>
                  <a:srgbClr val="00B0F0"/>
                </a:solidFill>
              </a:rPr>
              <a:t>Batch rocket - Load, light, walk away, enjoy heat for 12-24hrs</a:t>
            </a:r>
          </a:p>
        </p:txBody>
      </p:sp>
      <p:sp>
        <p:nvSpPr>
          <p:cNvPr id="8" name="TextBox 7">
            <a:extLst>
              <a:ext uri="{FF2B5EF4-FFF2-40B4-BE49-F238E27FC236}">
                <a16:creationId xmlns:a16="http://schemas.microsoft.com/office/drawing/2014/main" id="{16ADE97D-726D-95DA-66D4-3A97514031FA}"/>
              </a:ext>
            </a:extLst>
          </p:cNvPr>
          <p:cNvSpPr txBox="1"/>
          <p:nvPr/>
        </p:nvSpPr>
        <p:spPr>
          <a:xfrm>
            <a:off x="4640752" y="453762"/>
            <a:ext cx="4441193"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b="1" dirty="0">
                <a:solidFill>
                  <a:srgbClr val="FF0000"/>
                </a:solidFill>
              </a:rPr>
              <a:t>Hybrid solution: batch rocket feeding into a bell chamber</a:t>
            </a:r>
            <a:r>
              <a:rPr lang="en-US" sz="1100" dirty="0"/>
              <a:t>. Hot gases from rocket exit into a bell-shaped chamber (like Kuznetsov's design). The bell acts as a heat trap using natural gas physics. Hot gases rise and swirl in the bell, giving up their heat. Cooled gases naturally sink and exit through a lower outlet. </a:t>
            </a:r>
            <a:r>
              <a:rPr lang="en-US" sz="1100" b="1" dirty="0">
                <a:solidFill>
                  <a:srgbClr val="FF0000"/>
                </a:solidFill>
              </a:rPr>
              <a:t>This hybrid solution is simpler than Kuznetsov stoves, proven performance, perfect for a DIY project</a:t>
            </a:r>
          </a:p>
        </p:txBody>
      </p:sp>
      <p:pic>
        <p:nvPicPr>
          <p:cNvPr id="9" name="Picture 8">
            <a:extLst>
              <a:ext uri="{FF2B5EF4-FFF2-40B4-BE49-F238E27FC236}">
                <a16:creationId xmlns:a16="http://schemas.microsoft.com/office/drawing/2014/main" id="{3DFBAC5F-D35A-D65A-295E-1AFA79F2DCB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025824" y="1674108"/>
            <a:ext cx="1386933" cy="1561757"/>
          </a:xfrm>
          <a:prstGeom prst="rect">
            <a:avLst/>
          </a:prstGeom>
        </p:spPr>
      </p:pic>
      <p:sp>
        <p:nvSpPr>
          <p:cNvPr id="10" name="TextBox 9">
            <a:extLst>
              <a:ext uri="{FF2B5EF4-FFF2-40B4-BE49-F238E27FC236}">
                <a16:creationId xmlns:a16="http://schemas.microsoft.com/office/drawing/2014/main" id="{D3C8A7F4-1DE4-BAE0-DA49-DD3351CC036F}"/>
              </a:ext>
            </a:extLst>
          </p:cNvPr>
          <p:cNvSpPr txBox="1"/>
          <p:nvPr/>
        </p:nvSpPr>
        <p:spPr>
          <a:xfrm>
            <a:off x="4776424" y="3348215"/>
            <a:ext cx="3885732" cy="938719"/>
          </a:xfrm>
          <a:prstGeom prst="rect">
            <a:avLst/>
          </a:prstGeom>
          <a:solidFill>
            <a:schemeClr val="accent4">
              <a:lumMod val="20000"/>
              <a:lumOff val="80000"/>
            </a:schemeClr>
          </a:solidFill>
          <a:ln>
            <a:solidFill>
              <a:srgbClr val="FF0000"/>
            </a:solidFill>
          </a:ln>
        </p:spPr>
        <p:txBody>
          <a:bodyPr wrap="square" rtlCol="0">
            <a:spAutoFit/>
          </a:bodyPr>
          <a:lstStyle/>
          <a:p>
            <a:pPr marL="60325" indent="-60325">
              <a:buFont typeface="Arial" panose="020B0604020202020204" pitchFamily="34" charset="0"/>
              <a:buChar char="•"/>
            </a:pPr>
            <a:r>
              <a:rPr lang="en-US" sz="1100" b="1" dirty="0">
                <a:solidFill>
                  <a:srgbClr val="FF0000"/>
                </a:solidFill>
              </a:rPr>
              <a:t>Peter van den Berg </a:t>
            </a:r>
            <a:r>
              <a:rPr lang="en-US" sz="1100" dirty="0"/>
              <a:t>lives on the west coast of The </a:t>
            </a:r>
            <a:r>
              <a:rPr lang="en-US" sz="1100" b="1" dirty="0">
                <a:solidFill>
                  <a:srgbClr val="FF0000"/>
                </a:solidFill>
              </a:rPr>
              <a:t>Netherlands</a:t>
            </a:r>
            <a:r>
              <a:rPr lang="en-US" sz="1100" dirty="0"/>
              <a:t>. </a:t>
            </a:r>
          </a:p>
          <a:p>
            <a:pPr marL="60325" indent="-60325">
              <a:buFont typeface="Arial" panose="020B0604020202020204" pitchFamily="34" charset="0"/>
              <a:buChar char="•"/>
            </a:pPr>
            <a:r>
              <a:rPr lang="en-US" sz="1100" dirty="0"/>
              <a:t>He is a retired boat repairman, spending most of his time experimenting with masonry - and </a:t>
            </a:r>
            <a:r>
              <a:rPr lang="en-US" sz="1100" b="1" dirty="0">
                <a:solidFill>
                  <a:srgbClr val="FF0000"/>
                </a:solidFill>
              </a:rPr>
              <a:t>Rocket Stoves</a:t>
            </a:r>
            <a:r>
              <a:rPr lang="en-US" sz="1100" dirty="0"/>
              <a:t>.</a:t>
            </a:r>
          </a:p>
          <a:p>
            <a:pPr marL="60325" indent="-60325">
              <a:buFont typeface="Arial" panose="020B0604020202020204" pitchFamily="34" charset="0"/>
              <a:buChar char="•"/>
            </a:pPr>
            <a:r>
              <a:rPr lang="en-US" sz="1100" dirty="0"/>
              <a:t>He has been very active in the online discussions about </a:t>
            </a:r>
            <a:r>
              <a:rPr lang="en-US" sz="1100" b="1" dirty="0">
                <a:solidFill>
                  <a:srgbClr val="FF0000"/>
                </a:solidFill>
              </a:rPr>
              <a:t>Rocket Mass Heaters</a:t>
            </a:r>
            <a:r>
              <a:rPr lang="en-US" sz="1100" dirty="0"/>
              <a:t>, bringing practicality, experience, and science.</a:t>
            </a:r>
            <a:endParaRPr lang="en-US" sz="1100" b="1" dirty="0">
              <a:solidFill>
                <a:srgbClr val="FF0000"/>
              </a:solidFill>
            </a:endParaRPr>
          </a:p>
        </p:txBody>
      </p:sp>
    </p:spTree>
    <p:extLst>
      <p:ext uri="{BB962C8B-B14F-4D97-AF65-F5344CB8AC3E}">
        <p14:creationId xmlns:p14="http://schemas.microsoft.com/office/powerpoint/2010/main" val="2890927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90E04-5B86-A646-07E4-04A500CEC9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16DAE0-EDC0-9285-B945-E4BFDC765003}"/>
              </a:ext>
            </a:extLst>
          </p:cNvPr>
          <p:cNvSpPr txBox="1"/>
          <p:nvPr/>
        </p:nvSpPr>
        <p:spPr>
          <a:xfrm>
            <a:off x="41430" y="417521"/>
            <a:ext cx="3392434" cy="307777"/>
          </a:xfrm>
          <a:prstGeom prst="rect">
            <a:avLst/>
          </a:prstGeom>
          <a:noFill/>
          <a:ln>
            <a:noFill/>
          </a:ln>
        </p:spPr>
        <p:txBody>
          <a:bodyPr wrap="square" rtlCol="0">
            <a:spAutoFit/>
          </a:bodyPr>
          <a:lstStyle/>
          <a:p>
            <a:r>
              <a:rPr lang="en-US" sz="1400" dirty="0">
                <a:hlinkClick r:id="rId2"/>
              </a:rPr>
              <a:t>https://en.wikipedia.org/wiki/Rocket_stove</a:t>
            </a:r>
            <a:r>
              <a:rPr lang="en-US" sz="1400" dirty="0"/>
              <a:t> </a:t>
            </a:r>
          </a:p>
        </p:txBody>
      </p:sp>
      <p:sp>
        <p:nvSpPr>
          <p:cNvPr id="3" name="TextBox 2">
            <a:extLst>
              <a:ext uri="{FF2B5EF4-FFF2-40B4-BE49-F238E27FC236}">
                <a16:creationId xmlns:a16="http://schemas.microsoft.com/office/drawing/2014/main" id="{54C6C429-1828-D7DA-8F5F-8C07997CEF64}"/>
              </a:ext>
            </a:extLst>
          </p:cNvPr>
          <p:cNvSpPr txBox="1"/>
          <p:nvPr/>
        </p:nvSpPr>
        <p:spPr>
          <a:xfrm>
            <a:off x="0" y="0"/>
            <a:ext cx="2354094" cy="523220"/>
          </a:xfrm>
          <a:prstGeom prst="rect">
            <a:avLst/>
          </a:prstGeom>
          <a:noFill/>
        </p:spPr>
        <p:txBody>
          <a:bodyPr wrap="square" rtlCol="0">
            <a:spAutoFit/>
          </a:bodyPr>
          <a:lstStyle/>
          <a:p>
            <a:r>
              <a:rPr lang="en-US" sz="2800" b="1" dirty="0"/>
              <a:t>Rocket Stove</a:t>
            </a:r>
          </a:p>
        </p:txBody>
      </p:sp>
      <p:sp>
        <p:nvSpPr>
          <p:cNvPr id="11" name="TextBox 10">
            <a:extLst>
              <a:ext uri="{FF2B5EF4-FFF2-40B4-BE49-F238E27FC236}">
                <a16:creationId xmlns:a16="http://schemas.microsoft.com/office/drawing/2014/main" id="{4CCB634B-93A8-CF9B-0AAC-E9B0515176DF}"/>
              </a:ext>
            </a:extLst>
          </p:cNvPr>
          <p:cNvSpPr txBox="1"/>
          <p:nvPr/>
        </p:nvSpPr>
        <p:spPr>
          <a:xfrm>
            <a:off x="41430" y="930543"/>
            <a:ext cx="5498871" cy="3970318"/>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dirty="0"/>
              <a:t>A rocket stove is an efficient and hot burning wood stove</a:t>
            </a:r>
          </a:p>
          <a:p>
            <a:pPr marL="285750" indent="-285750">
              <a:buFont typeface="Arial" panose="020B0604020202020204" pitchFamily="34" charset="0"/>
              <a:buChar char="•"/>
            </a:pPr>
            <a:r>
              <a:rPr lang="en-US" sz="1400" dirty="0"/>
              <a:t>Stove has an </a:t>
            </a:r>
            <a:r>
              <a:rPr lang="en-US" sz="1400" b="1" dirty="0">
                <a:solidFill>
                  <a:srgbClr val="FF0000"/>
                </a:solidFill>
              </a:rPr>
              <a:t>insulated hot vertical chimney (a "raiser") </a:t>
            </a:r>
            <a:r>
              <a:rPr lang="en-US" sz="1400" dirty="0"/>
              <a:t>, </a:t>
            </a:r>
            <a:r>
              <a:rPr lang="en-US" sz="1400" dirty="0">
                <a:solidFill>
                  <a:srgbClr val="00B050"/>
                </a:solidFill>
              </a:rPr>
              <a:t>where hot gases go up creating strong draft (pull) of gases through the system. It also ensures almost complete combustion</a:t>
            </a:r>
            <a:endParaRPr lang="en-US" sz="1400" dirty="0"/>
          </a:p>
          <a:p>
            <a:pPr marL="285750" indent="-285750">
              <a:buFont typeface="Arial" panose="020B0604020202020204" pitchFamily="34" charset="0"/>
              <a:buChar char="•"/>
            </a:pPr>
            <a:r>
              <a:rPr lang="en-US" sz="1400" dirty="0"/>
              <a:t>Rocket stoves most often used as </a:t>
            </a:r>
            <a:r>
              <a:rPr lang="en-US" sz="1400" dirty="0">
                <a:solidFill>
                  <a:srgbClr val="00B0F0"/>
                </a:solidFill>
              </a:rPr>
              <a:t>portable stoves for cooking</a:t>
            </a:r>
          </a:p>
          <a:p>
            <a:pPr marL="285750" indent="-285750">
              <a:buFont typeface="Arial" panose="020B0604020202020204" pitchFamily="34" charset="0"/>
              <a:buChar char="•"/>
            </a:pPr>
            <a:r>
              <a:rPr lang="en-US" sz="1400" dirty="0"/>
              <a:t>Rocket stoves are also used for heating (rocket mass heaters)</a:t>
            </a:r>
          </a:p>
          <a:p>
            <a:pPr marL="285750" indent="-285750">
              <a:buFont typeface="Arial" panose="020B0604020202020204" pitchFamily="34" charset="0"/>
              <a:buChar char="•"/>
            </a:pPr>
            <a:r>
              <a:rPr lang="en-US" sz="1400" dirty="0"/>
              <a:t>In field tests in India, </a:t>
            </a:r>
            <a:r>
              <a:rPr lang="en-US" sz="1400" b="1" dirty="0">
                <a:solidFill>
                  <a:srgbClr val="00B0F0"/>
                </a:solidFill>
              </a:rPr>
              <a:t>rocket stoves used 18.. 35% less fuel</a:t>
            </a:r>
            <a:r>
              <a:rPr lang="en-US" sz="1400" dirty="0"/>
              <a:t>, compared to the traditional stoves</a:t>
            </a:r>
          </a:p>
          <a:p>
            <a:pPr marL="285750" indent="-285750">
              <a:buFont typeface="Arial" panose="020B0604020202020204" pitchFamily="34" charset="0"/>
              <a:buChar char="•"/>
            </a:pPr>
            <a:r>
              <a:rPr lang="en-US" sz="1400" dirty="0"/>
              <a:t>An </a:t>
            </a:r>
            <a:r>
              <a:rPr lang="en-US" sz="1400" b="1" dirty="0">
                <a:solidFill>
                  <a:srgbClr val="FF0000"/>
                </a:solidFill>
              </a:rPr>
              <a:t>Argand lamp </a:t>
            </a:r>
            <a:r>
              <a:rPr lang="en-US" sz="1400" dirty="0"/>
              <a:t>(patented in 1780) was a precursor to the rocket stove. Its secret is simply a glass cylinder above the flame to increase air-flow. Same design was used for cooking and heating as it provides strongest heat without smoke.</a:t>
            </a:r>
          </a:p>
          <a:p>
            <a:pPr marL="285750" indent="-285750">
              <a:buFont typeface="Arial" panose="020B0604020202020204" pitchFamily="34" charset="0"/>
              <a:buChar char="•"/>
            </a:pPr>
            <a:r>
              <a:rPr lang="en-US" sz="1400" dirty="0"/>
              <a:t>Larry </a:t>
            </a:r>
            <a:r>
              <a:rPr lang="en-US" sz="1400" dirty="0" err="1"/>
              <a:t>Winiarski</a:t>
            </a:r>
            <a:r>
              <a:rPr lang="en-US" sz="1400" dirty="0"/>
              <a:t> (</a:t>
            </a:r>
            <a:r>
              <a:rPr lang="en-US" sz="1400" b="1" dirty="0" err="1">
                <a:solidFill>
                  <a:srgbClr val="FF0000"/>
                </a:solidFill>
              </a:rPr>
              <a:t>Aprovecho</a:t>
            </a:r>
            <a:r>
              <a:rPr lang="en-US" sz="1400" b="1" dirty="0">
                <a:solidFill>
                  <a:srgbClr val="FF0000"/>
                </a:solidFill>
              </a:rPr>
              <a:t> non-profit</a:t>
            </a:r>
            <a:r>
              <a:rPr lang="en-US" sz="1400" dirty="0"/>
              <a:t>) began developing the rocket stove for developing countries in 1980 based on a </a:t>
            </a:r>
            <a:r>
              <a:rPr lang="en-US" sz="1400" b="1" dirty="0">
                <a:solidFill>
                  <a:srgbClr val="FF0000"/>
                </a:solidFill>
              </a:rPr>
              <a:t>VITA stove</a:t>
            </a:r>
            <a:r>
              <a:rPr lang="en-US" sz="1400" dirty="0"/>
              <a:t>, designed by Sam Baldwin. A stove was designed to make </a:t>
            </a:r>
            <a:r>
              <a:rPr lang="en-US" sz="1400" b="1" dirty="0">
                <a:solidFill>
                  <a:srgbClr val="00B050"/>
                </a:solidFill>
              </a:rPr>
              <a:t>tortillas</a:t>
            </a:r>
            <a:r>
              <a:rPr lang="en-US" sz="1400" dirty="0"/>
              <a:t> and won an </a:t>
            </a:r>
            <a:r>
              <a:rPr lang="en-US" sz="1400" dirty="0" err="1"/>
              <a:t>Ashden</a:t>
            </a:r>
            <a:r>
              <a:rPr lang="en-US" sz="1400" dirty="0"/>
              <a:t> Award in 2005. </a:t>
            </a:r>
            <a:r>
              <a:rPr lang="en-US" sz="1400" b="1" dirty="0" err="1">
                <a:solidFill>
                  <a:srgbClr val="FF0000"/>
                </a:solidFill>
              </a:rPr>
              <a:t>Aprovecho</a:t>
            </a:r>
            <a:r>
              <a:rPr lang="en-US" sz="1400" dirty="0"/>
              <a:t> won the same award in 2006 for their rocket stoves. </a:t>
            </a:r>
            <a:r>
              <a:rPr lang="en-US" sz="1400" b="1" dirty="0" err="1">
                <a:solidFill>
                  <a:srgbClr val="FF0000"/>
                </a:solidFill>
              </a:rPr>
              <a:t>Aprovecho</a:t>
            </a:r>
            <a:r>
              <a:rPr lang="en-US" sz="1400" dirty="0"/>
              <a:t> rocket stoves were sold in Lesotho, Malawi, Uganda, Mozambique, Tanzania, and Zambia.</a:t>
            </a:r>
          </a:p>
        </p:txBody>
      </p:sp>
      <p:pic>
        <p:nvPicPr>
          <p:cNvPr id="17" name="Picture 16">
            <a:extLst>
              <a:ext uri="{FF2B5EF4-FFF2-40B4-BE49-F238E27FC236}">
                <a16:creationId xmlns:a16="http://schemas.microsoft.com/office/drawing/2014/main" id="{F92C77F2-DDAF-E287-51B4-0B9234ACA5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9437" y="77703"/>
            <a:ext cx="600399" cy="1705679"/>
          </a:xfrm>
          <a:prstGeom prst="rect">
            <a:avLst/>
          </a:prstGeom>
        </p:spPr>
      </p:pic>
      <p:sp>
        <p:nvSpPr>
          <p:cNvPr id="18" name="TextBox 17">
            <a:extLst>
              <a:ext uri="{FF2B5EF4-FFF2-40B4-BE49-F238E27FC236}">
                <a16:creationId xmlns:a16="http://schemas.microsoft.com/office/drawing/2014/main" id="{E16C9EE6-1F29-6896-EBA1-312993C4F6FC}"/>
              </a:ext>
            </a:extLst>
          </p:cNvPr>
          <p:cNvSpPr txBox="1"/>
          <p:nvPr/>
        </p:nvSpPr>
        <p:spPr>
          <a:xfrm>
            <a:off x="5559791" y="1795042"/>
            <a:ext cx="1450608" cy="584775"/>
          </a:xfrm>
          <a:prstGeom prst="rect">
            <a:avLst/>
          </a:prstGeom>
          <a:noFill/>
        </p:spPr>
        <p:txBody>
          <a:bodyPr wrap="square" rtlCol="0">
            <a:spAutoFit/>
          </a:bodyPr>
          <a:lstStyle/>
          <a:p>
            <a:pPr algn="ctr"/>
            <a:r>
              <a:rPr lang="en-US" sz="1200" dirty="0"/>
              <a:t>Argand lamp (1780)</a:t>
            </a:r>
          </a:p>
          <a:p>
            <a:pPr algn="ctr"/>
            <a:r>
              <a:rPr lang="en-US" sz="1000" dirty="0">
                <a:hlinkClick r:id="rId4"/>
              </a:rPr>
              <a:t>https://</a:t>
            </a:r>
            <a:r>
              <a:rPr lang="en-US" sz="1000" dirty="0" err="1">
                <a:hlinkClick r:id="rId4"/>
              </a:rPr>
              <a:t>en.wikipedia.org</a:t>
            </a:r>
            <a:r>
              <a:rPr lang="en-US" sz="1000" dirty="0">
                <a:hlinkClick r:id="rId4"/>
              </a:rPr>
              <a:t>/wiki/</a:t>
            </a:r>
            <a:r>
              <a:rPr lang="en-US" sz="1000" dirty="0" err="1">
                <a:hlinkClick r:id="rId4"/>
              </a:rPr>
              <a:t>Ami_Argand</a:t>
            </a:r>
            <a:endParaRPr lang="en-US" sz="1000" dirty="0"/>
          </a:p>
        </p:txBody>
      </p:sp>
      <p:sp>
        <p:nvSpPr>
          <p:cNvPr id="19" name="TextBox 18">
            <a:extLst>
              <a:ext uri="{FF2B5EF4-FFF2-40B4-BE49-F238E27FC236}">
                <a16:creationId xmlns:a16="http://schemas.microsoft.com/office/drawing/2014/main" id="{7430C52A-FC81-F5B3-0DB1-9DFDE97EFCEB}"/>
              </a:ext>
            </a:extLst>
          </p:cNvPr>
          <p:cNvSpPr txBox="1"/>
          <p:nvPr/>
        </p:nvSpPr>
        <p:spPr>
          <a:xfrm>
            <a:off x="7090441" y="1640659"/>
            <a:ext cx="1917559" cy="615553"/>
          </a:xfrm>
          <a:prstGeom prst="rect">
            <a:avLst/>
          </a:prstGeom>
          <a:noFill/>
        </p:spPr>
        <p:txBody>
          <a:bodyPr wrap="square" rtlCol="0">
            <a:spAutoFit/>
          </a:bodyPr>
          <a:lstStyle/>
          <a:p>
            <a:r>
              <a:rPr lang="en-US" sz="1400" dirty="0" err="1"/>
              <a:t>Aprovecho</a:t>
            </a:r>
            <a:r>
              <a:rPr lang="en-US" sz="1400" dirty="0"/>
              <a:t> Research</a:t>
            </a:r>
            <a:br>
              <a:rPr lang="en-US" sz="1400" dirty="0"/>
            </a:br>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a:t>
            </a:r>
            <a:r>
              <a:rPr lang="en-US" sz="1000" dirty="0" err="1">
                <a:hlinkClick r:id="rId5"/>
              </a:rPr>
              <a:t>SUHCsZHNMmg</a:t>
            </a:r>
            <a:endParaRPr lang="en-US" sz="1000" dirty="0"/>
          </a:p>
        </p:txBody>
      </p:sp>
      <p:pic>
        <p:nvPicPr>
          <p:cNvPr id="20" name="Picture 19">
            <a:extLst>
              <a:ext uri="{FF2B5EF4-FFF2-40B4-BE49-F238E27FC236}">
                <a16:creationId xmlns:a16="http://schemas.microsoft.com/office/drawing/2014/main" id="{EBD6CE67-5382-82A2-64C9-0FB8853E217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98973" y="40180"/>
            <a:ext cx="2086186" cy="1574605"/>
          </a:xfrm>
          <a:prstGeom prst="rect">
            <a:avLst/>
          </a:prstGeom>
        </p:spPr>
      </p:pic>
      <p:pic>
        <p:nvPicPr>
          <p:cNvPr id="1026" name="Picture 2" descr="Rocket stove - Wikipedia">
            <a:extLst>
              <a:ext uri="{FF2B5EF4-FFF2-40B4-BE49-F238E27FC236}">
                <a16:creationId xmlns:a16="http://schemas.microsoft.com/office/drawing/2014/main" id="{67F58ACC-CFE0-DEFE-0134-DD68CDE00AF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23370" y="2508573"/>
            <a:ext cx="1553195" cy="18073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342116-8E9E-0A76-1996-AB85DE50EF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00488" y="2763683"/>
            <a:ext cx="1309911" cy="1552244"/>
          </a:xfrm>
          <a:prstGeom prst="rect">
            <a:avLst/>
          </a:prstGeom>
        </p:spPr>
      </p:pic>
      <p:sp>
        <p:nvSpPr>
          <p:cNvPr id="5" name="TextBox 4">
            <a:extLst>
              <a:ext uri="{FF2B5EF4-FFF2-40B4-BE49-F238E27FC236}">
                <a16:creationId xmlns:a16="http://schemas.microsoft.com/office/drawing/2014/main" id="{0DB9C585-F123-6DB3-817E-BDBF284CDA34}"/>
              </a:ext>
            </a:extLst>
          </p:cNvPr>
          <p:cNvSpPr txBox="1"/>
          <p:nvPr/>
        </p:nvSpPr>
        <p:spPr>
          <a:xfrm>
            <a:off x="5700488" y="4315927"/>
            <a:ext cx="1309911" cy="523220"/>
          </a:xfrm>
          <a:prstGeom prst="rect">
            <a:avLst/>
          </a:prstGeom>
          <a:noFill/>
        </p:spPr>
        <p:txBody>
          <a:bodyPr wrap="square" rtlCol="0">
            <a:spAutoFit/>
          </a:bodyPr>
          <a:lstStyle/>
          <a:p>
            <a:pPr algn="ctr"/>
            <a:r>
              <a:rPr lang="en-US" sz="1400" dirty="0"/>
              <a:t>VITA Stove</a:t>
            </a:r>
            <a:br>
              <a:rPr lang="en-US" sz="1400" dirty="0"/>
            </a:br>
            <a:r>
              <a:rPr lang="en-US" sz="1400" dirty="0"/>
              <a:t>(early 1980s)</a:t>
            </a:r>
            <a:endParaRPr lang="en-US" sz="1000" dirty="0"/>
          </a:p>
        </p:txBody>
      </p:sp>
      <p:sp>
        <p:nvSpPr>
          <p:cNvPr id="6" name="TextBox 5">
            <a:extLst>
              <a:ext uri="{FF2B5EF4-FFF2-40B4-BE49-F238E27FC236}">
                <a16:creationId xmlns:a16="http://schemas.microsoft.com/office/drawing/2014/main" id="{3494727C-BFF7-DEED-3AC0-F6DA92952293}"/>
              </a:ext>
            </a:extLst>
          </p:cNvPr>
          <p:cNvSpPr txBox="1"/>
          <p:nvPr/>
        </p:nvSpPr>
        <p:spPr>
          <a:xfrm>
            <a:off x="7475021" y="4377482"/>
            <a:ext cx="1649894" cy="461665"/>
          </a:xfrm>
          <a:prstGeom prst="rect">
            <a:avLst/>
          </a:prstGeom>
          <a:noFill/>
        </p:spPr>
        <p:txBody>
          <a:bodyPr wrap="square" rtlCol="0">
            <a:spAutoFit/>
          </a:bodyPr>
          <a:lstStyle/>
          <a:p>
            <a:pPr algn="ctr"/>
            <a:r>
              <a:rPr lang="en-US" sz="1200" dirty="0"/>
              <a:t>Rocket Stove</a:t>
            </a:r>
          </a:p>
          <a:p>
            <a:pPr algn="ctr"/>
            <a:r>
              <a:rPr lang="en-US" sz="1200" dirty="0"/>
              <a:t>(uses heat insulation)</a:t>
            </a:r>
            <a:endParaRPr lang="en-US" sz="1000" dirty="0"/>
          </a:p>
        </p:txBody>
      </p:sp>
    </p:spTree>
    <p:extLst>
      <p:ext uri="{BB962C8B-B14F-4D97-AF65-F5344CB8AC3E}">
        <p14:creationId xmlns:p14="http://schemas.microsoft.com/office/powerpoint/2010/main" val="3822390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3E36-ED0A-F66E-FFEE-C8891EC882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741" y="736669"/>
            <a:ext cx="1061325" cy="1749356"/>
          </a:xfrm>
          <a:prstGeom prst="rect">
            <a:avLst/>
          </a:prstGeom>
        </p:spPr>
      </p:pic>
      <p:sp>
        <p:nvSpPr>
          <p:cNvPr id="3" name="TextBox 2">
            <a:extLst>
              <a:ext uri="{FF2B5EF4-FFF2-40B4-BE49-F238E27FC236}">
                <a16:creationId xmlns:a16="http://schemas.microsoft.com/office/drawing/2014/main" id="{FB522319-9FEC-2BAE-E827-42978584AD13}"/>
              </a:ext>
            </a:extLst>
          </p:cNvPr>
          <p:cNvSpPr txBox="1"/>
          <p:nvPr/>
        </p:nvSpPr>
        <p:spPr>
          <a:xfrm>
            <a:off x="-1" y="0"/>
            <a:ext cx="6545180" cy="523220"/>
          </a:xfrm>
          <a:prstGeom prst="rect">
            <a:avLst/>
          </a:prstGeom>
          <a:noFill/>
        </p:spPr>
        <p:txBody>
          <a:bodyPr wrap="square" rtlCol="0">
            <a:spAutoFit/>
          </a:bodyPr>
          <a:lstStyle/>
          <a:p>
            <a:r>
              <a:rPr lang="en-US" sz="2800" b="1" dirty="0"/>
              <a:t>Rocket Stove – continued, Mass Heaters</a:t>
            </a:r>
          </a:p>
        </p:txBody>
      </p:sp>
      <p:sp>
        <p:nvSpPr>
          <p:cNvPr id="4" name="TextBox 3">
            <a:extLst>
              <a:ext uri="{FF2B5EF4-FFF2-40B4-BE49-F238E27FC236}">
                <a16:creationId xmlns:a16="http://schemas.microsoft.com/office/drawing/2014/main" id="{E50E6F40-E7F5-FBA2-7D29-AD3715F32713}"/>
              </a:ext>
            </a:extLst>
          </p:cNvPr>
          <p:cNvSpPr txBox="1"/>
          <p:nvPr/>
        </p:nvSpPr>
        <p:spPr>
          <a:xfrm>
            <a:off x="-1" y="2571750"/>
            <a:ext cx="4136231" cy="707886"/>
          </a:xfrm>
          <a:prstGeom prst="rect">
            <a:avLst/>
          </a:prstGeom>
          <a:noFill/>
        </p:spPr>
        <p:txBody>
          <a:bodyPr wrap="square" rtlCol="0">
            <a:spAutoFit/>
          </a:bodyPr>
          <a:lstStyle/>
          <a:p>
            <a:pPr marL="285750" indent="-285750">
              <a:buFont typeface="Arial" panose="020B0604020202020204" pitchFamily="34" charset="0"/>
              <a:buChar char="•"/>
            </a:pPr>
            <a:r>
              <a:rPr lang="en-US" sz="1000" dirty="0">
                <a:hlinkClick r:id="rId3"/>
              </a:rPr>
              <a:t>http://my.waldenlabs.com/catalog/rocket-mass-heaters/</a:t>
            </a:r>
            <a:r>
              <a:rPr lang="en-US" sz="1000" dirty="0"/>
              <a:t> - resources</a:t>
            </a:r>
          </a:p>
          <a:p>
            <a:pPr marL="285750" indent="-285750">
              <a:buFont typeface="Arial" panose="020B0604020202020204" pitchFamily="34" charset="0"/>
              <a:buChar char="•"/>
            </a:pPr>
            <a:r>
              <a:rPr lang="en-US" sz="1000" dirty="0">
                <a:hlinkClick r:id="rId4"/>
              </a:rPr>
              <a:t>https://commonsensehome.com/rocket-mass-heaters/</a:t>
            </a:r>
            <a:r>
              <a:rPr lang="en-US" sz="1000" dirty="0"/>
              <a:t> </a:t>
            </a:r>
          </a:p>
          <a:p>
            <a:pPr marL="285750" indent="-285750">
              <a:buFont typeface="Arial" panose="020B0604020202020204" pitchFamily="34" charset="0"/>
              <a:buChar char="•"/>
            </a:pPr>
            <a:r>
              <a:rPr lang="en-US" sz="1000" dirty="0">
                <a:hlinkClick r:id="rId5"/>
              </a:rPr>
              <a:t>https://richsoil.com/rocket-stove-mass-heater.jsp</a:t>
            </a:r>
            <a:r>
              <a:rPr lang="en-US" sz="1000" dirty="0"/>
              <a:t> </a:t>
            </a:r>
          </a:p>
          <a:p>
            <a:pPr marL="285750" indent="-285750">
              <a:buFont typeface="Arial" panose="020B0604020202020204" pitchFamily="34" charset="0"/>
              <a:buChar char="•"/>
            </a:pPr>
            <a:r>
              <a:rPr lang="en-US" sz="1000" dirty="0">
                <a:hlinkClick r:id="rId6"/>
              </a:rPr>
              <a:t>https://www.youtube.com/watch?v=Sqznv5GDSWc</a:t>
            </a:r>
            <a:endParaRPr lang="en-US" sz="1000" dirty="0"/>
          </a:p>
        </p:txBody>
      </p:sp>
      <p:pic>
        <p:nvPicPr>
          <p:cNvPr id="5" name="Picture 4">
            <a:extLst>
              <a:ext uri="{FF2B5EF4-FFF2-40B4-BE49-F238E27FC236}">
                <a16:creationId xmlns:a16="http://schemas.microsoft.com/office/drawing/2014/main" id="{9B7FE2D7-6A29-27E2-BF52-753D3992308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7256" y="736669"/>
            <a:ext cx="3063640" cy="1749356"/>
          </a:xfrm>
          <a:prstGeom prst="rect">
            <a:avLst/>
          </a:prstGeom>
        </p:spPr>
      </p:pic>
      <p:pic>
        <p:nvPicPr>
          <p:cNvPr id="1028" name="Picture 4">
            <a:extLst>
              <a:ext uri="{FF2B5EF4-FFF2-40B4-BE49-F238E27FC236}">
                <a16:creationId xmlns:a16="http://schemas.microsoft.com/office/drawing/2014/main" id="{680D13E7-6068-F3B7-9548-086FFD32E048}"/>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243012" y="736669"/>
            <a:ext cx="1909298" cy="17493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asics on a Rocket Mass Heater - Grit">
            <a:extLst>
              <a:ext uri="{FF2B5EF4-FFF2-40B4-BE49-F238E27FC236}">
                <a16:creationId xmlns:a16="http://schemas.microsoft.com/office/drawing/2014/main" id="{F834A529-149B-5945-3EAF-74949E37541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10896" y="3125748"/>
            <a:ext cx="2702703" cy="180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deoZone :: How To Build An L-shaped Rocket Mass Heater">
            <a:extLst>
              <a:ext uri="{FF2B5EF4-FFF2-40B4-BE49-F238E27FC236}">
                <a16:creationId xmlns:a16="http://schemas.microsoft.com/office/drawing/2014/main" id="{DCF55ADA-10AB-52E6-74DE-BAC298BF872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29190" y="641969"/>
            <a:ext cx="2328069" cy="19655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00D2E75-2D6F-2029-7112-D7340760130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130844" y="3426311"/>
            <a:ext cx="831774" cy="1216273"/>
          </a:xfrm>
          <a:prstGeom prst="rect">
            <a:avLst/>
          </a:prstGeom>
        </p:spPr>
      </p:pic>
      <p:sp>
        <p:nvSpPr>
          <p:cNvPr id="10" name="TextBox 9">
            <a:extLst>
              <a:ext uri="{FF2B5EF4-FFF2-40B4-BE49-F238E27FC236}">
                <a16:creationId xmlns:a16="http://schemas.microsoft.com/office/drawing/2014/main" id="{6F66BA5C-E4BA-9BE3-A244-BDB99FC2BEE6}"/>
              </a:ext>
            </a:extLst>
          </p:cNvPr>
          <p:cNvSpPr txBox="1"/>
          <p:nvPr/>
        </p:nvSpPr>
        <p:spPr>
          <a:xfrm>
            <a:off x="3356079" y="4631392"/>
            <a:ext cx="2431841" cy="461665"/>
          </a:xfrm>
          <a:prstGeom prst="rect">
            <a:avLst/>
          </a:prstGeom>
          <a:noFill/>
        </p:spPr>
        <p:txBody>
          <a:bodyPr wrap="square" rtlCol="0">
            <a:spAutoFit/>
          </a:bodyPr>
          <a:lstStyle/>
          <a:p>
            <a:r>
              <a:rPr lang="en-US" sz="1200" dirty="0"/>
              <a:t>Book: Rocket Mass Heaters, 3rd Ed.</a:t>
            </a:r>
          </a:p>
          <a:p>
            <a:r>
              <a:rPr lang="en-US" sz="1200" dirty="0"/>
              <a:t>2014 by </a:t>
            </a:r>
            <a:r>
              <a:rPr lang="en-US" sz="1200" dirty="0" err="1"/>
              <a:t>Ianto</a:t>
            </a:r>
            <a:r>
              <a:rPr lang="en-US" sz="1200" dirty="0"/>
              <a:t> Evans, Leslie Jackson</a:t>
            </a:r>
          </a:p>
        </p:txBody>
      </p:sp>
      <p:pic>
        <p:nvPicPr>
          <p:cNvPr id="11" name="Picture 10">
            <a:extLst>
              <a:ext uri="{FF2B5EF4-FFF2-40B4-BE49-F238E27FC236}">
                <a16:creationId xmlns:a16="http://schemas.microsoft.com/office/drawing/2014/main" id="{5A327EAD-7872-3FC3-F062-54261CF700D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82195" y="3426311"/>
            <a:ext cx="962408" cy="1216273"/>
          </a:xfrm>
          <a:prstGeom prst="rect">
            <a:avLst/>
          </a:prstGeom>
        </p:spPr>
      </p:pic>
      <p:sp>
        <p:nvSpPr>
          <p:cNvPr id="12" name="TextBox 11">
            <a:extLst>
              <a:ext uri="{FF2B5EF4-FFF2-40B4-BE49-F238E27FC236}">
                <a16:creationId xmlns:a16="http://schemas.microsoft.com/office/drawing/2014/main" id="{46B0C4BE-E820-6559-5157-533E65C0F629}"/>
              </a:ext>
            </a:extLst>
          </p:cNvPr>
          <p:cNvSpPr txBox="1"/>
          <p:nvPr/>
        </p:nvSpPr>
        <p:spPr>
          <a:xfrm>
            <a:off x="13993" y="4642584"/>
            <a:ext cx="3137210" cy="461665"/>
          </a:xfrm>
          <a:prstGeom prst="rect">
            <a:avLst/>
          </a:prstGeom>
          <a:noFill/>
        </p:spPr>
        <p:txBody>
          <a:bodyPr wrap="square" rtlCol="0">
            <a:spAutoFit/>
          </a:bodyPr>
          <a:lstStyle/>
          <a:p>
            <a:r>
              <a:rPr lang="en-US" sz="1200" dirty="0"/>
              <a:t>Book: The Rocket Mass Heater Builder's Guide</a:t>
            </a:r>
          </a:p>
          <a:p>
            <a:r>
              <a:rPr lang="en-US" sz="1200" dirty="0"/>
              <a:t>2016 by </a:t>
            </a:r>
            <a:r>
              <a:rPr lang="en-US" sz="1200" dirty="0" err="1"/>
              <a:t>E.Wisner</a:t>
            </a:r>
            <a:r>
              <a:rPr lang="en-US" sz="1200" dirty="0"/>
              <a:t> &amp; </a:t>
            </a:r>
            <a:r>
              <a:rPr lang="en-US" sz="1200" dirty="0" err="1"/>
              <a:t>E.Wisner</a:t>
            </a:r>
            <a:endParaRPr lang="en-US" sz="1200" dirty="0"/>
          </a:p>
        </p:txBody>
      </p:sp>
    </p:spTree>
    <p:extLst>
      <p:ext uri="{BB962C8B-B14F-4D97-AF65-F5344CB8AC3E}">
        <p14:creationId xmlns:p14="http://schemas.microsoft.com/office/powerpoint/2010/main" val="39168397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99796" y="436624"/>
            <a:ext cx="5405266" cy="98488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Honey Do Carpenter (</a:t>
            </a:r>
            <a:r>
              <a:rPr lang="en-US" sz="1400" b="0" i="0" dirty="0">
                <a:solidFill>
                  <a:srgbClr val="222222"/>
                </a:solidFill>
                <a:effectLst/>
                <a:latin typeface="Guardian-EgypTT"/>
              </a:rPr>
              <a:t>Darwin Arnold</a:t>
            </a:r>
            <a:r>
              <a:rPr lang="en-US" sz="1400" dirty="0"/>
              <a:t>) </a:t>
            </a:r>
          </a:p>
          <a:p>
            <a:r>
              <a:rPr lang="en-US" sz="1400" b="1" dirty="0">
                <a:solidFill>
                  <a:srgbClr val="FF0000"/>
                </a:solidFill>
              </a:rPr>
              <a:t>Air Crete Rocket Mass Heater </a:t>
            </a:r>
            <a:r>
              <a:rPr lang="en-US" sz="1400" dirty="0"/>
              <a:t>(improved)</a:t>
            </a:r>
          </a:p>
          <a:p>
            <a:pPr marL="171450" indent="-171450">
              <a:buFont typeface="Arial" panose="020B0604020202020204" pitchFamily="34" charset="0"/>
              <a:buChar char="•"/>
            </a:pPr>
            <a:r>
              <a:rPr lang="en-US" sz="1000" dirty="0">
                <a:hlinkClick r:id="rId2"/>
              </a:rPr>
              <a:t>https://www.etsy.com/shop/HoneyDoCarpenterShop</a:t>
            </a:r>
            <a:endParaRPr lang="en-US" sz="1000" dirty="0">
              <a:hlinkClick r:id="rId3"/>
            </a:endParaRPr>
          </a:p>
          <a:p>
            <a:pPr marL="171450" indent="-171450">
              <a:buFont typeface="Arial" panose="020B0604020202020204" pitchFamily="34" charset="0"/>
              <a:buChar char="•"/>
            </a:pPr>
            <a:r>
              <a:rPr lang="en-US" sz="1000" dirty="0">
                <a:hlinkClick r:id="rId3"/>
              </a:rPr>
              <a:t>https://www.youtube.com/watch?v=eC3MITjo8M4&amp;list=PLHsjz15Szmf3_7p4trNDtZGB15jIiW8Ko</a:t>
            </a:r>
            <a:r>
              <a:rPr lang="en-US" sz="1000" dirty="0"/>
              <a:t> </a:t>
            </a:r>
          </a:p>
          <a:p>
            <a:pPr marL="171450" indent="-171450">
              <a:buFont typeface="Arial" panose="020B0604020202020204" pitchFamily="34" charset="0"/>
              <a:buChar char="•"/>
            </a:pPr>
            <a:r>
              <a:rPr lang="en-US" sz="1000" dirty="0">
                <a:hlinkClick r:id="rId4"/>
              </a:rPr>
              <a:t>https://</a:t>
            </a:r>
            <a:r>
              <a:rPr lang="en-US" sz="1000" dirty="0" err="1">
                <a:hlinkClick r:id="rId4"/>
              </a:rPr>
              <a:t>www.kickstarter.com</a:t>
            </a:r>
            <a:r>
              <a:rPr lang="en-US" sz="1000" dirty="0">
                <a:hlinkClick r:id="rId4"/>
              </a:rPr>
              <a:t>/projects/86171610/light-and-portable-rocket-mass-heater-design</a:t>
            </a:r>
            <a:endParaRPr lang="en-US" sz="10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0" y="0"/>
            <a:ext cx="5263764" cy="523220"/>
          </a:xfrm>
          <a:prstGeom prst="rect">
            <a:avLst/>
          </a:prstGeom>
          <a:noFill/>
        </p:spPr>
        <p:txBody>
          <a:bodyPr wrap="square" rtlCol="0">
            <a:spAutoFit/>
          </a:bodyPr>
          <a:lstStyle/>
          <a:p>
            <a:r>
              <a:rPr lang="en-US" sz="2800" b="1" dirty="0"/>
              <a:t>Super Efficient Homemade Stove</a:t>
            </a:r>
          </a:p>
        </p:txBody>
      </p:sp>
      <p:pic>
        <p:nvPicPr>
          <p:cNvPr id="7" name="Picture 6">
            <a:extLst>
              <a:ext uri="{FF2B5EF4-FFF2-40B4-BE49-F238E27FC236}">
                <a16:creationId xmlns:a16="http://schemas.microsoft.com/office/drawing/2014/main" id="{7B00AB5D-C4B4-FB52-5D48-8C36916FC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1170" y="3788561"/>
            <a:ext cx="1665600" cy="1060783"/>
          </a:xfrm>
          <a:prstGeom prst="rect">
            <a:avLst/>
          </a:prstGeom>
        </p:spPr>
      </p:pic>
      <p:pic>
        <p:nvPicPr>
          <p:cNvPr id="9" name="Picture 8">
            <a:extLst>
              <a:ext uri="{FF2B5EF4-FFF2-40B4-BE49-F238E27FC236}">
                <a16:creationId xmlns:a16="http://schemas.microsoft.com/office/drawing/2014/main" id="{0E51270D-76CC-6297-27CB-67A0439F02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15021" y="3788561"/>
            <a:ext cx="1458687" cy="1068708"/>
          </a:xfrm>
          <a:prstGeom prst="rect">
            <a:avLst/>
          </a:prstGeom>
        </p:spPr>
      </p:pic>
      <p:pic>
        <p:nvPicPr>
          <p:cNvPr id="12" name="Picture 11">
            <a:extLst>
              <a:ext uri="{FF2B5EF4-FFF2-40B4-BE49-F238E27FC236}">
                <a16:creationId xmlns:a16="http://schemas.microsoft.com/office/drawing/2014/main" id="{0AA437B1-4C25-B506-A132-771EBC58296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796" y="1529023"/>
            <a:ext cx="2190096" cy="1783124"/>
          </a:xfrm>
          <a:prstGeom prst="rect">
            <a:avLst/>
          </a:prstGeom>
        </p:spPr>
      </p:pic>
      <p:pic>
        <p:nvPicPr>
          <p:cNvPr id="13" name="Picture 12">
            <a:extLst>
              <a:ext uri="{FF2B5EF4-FFF2-40B4-BE49-F238E27FC236}">
                <a16:creationId xmlns:a16="http://schemas.microsoft.com/office/drawing/2014/main" id="{016A9B07-ACCF-B049-863F-9282B0D4B8A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796" y="3788561"/>
            <a:ext cx="1902000" cy="1060782"/>
          </a:xfrm>
          <a:prstGeom prst="rect">
            <a:avLst/>
          </a:prstGeom>
        </p:spPr>
      </p:pic>
      <p:pic>
        <p:nvPicPr>
          <p:cNvPr id="4" name="Picture 3">
            <a:extLst>
              <a:ext uri="{FF2B5EF4-FFF2-40B4-BE49-F238E27FC236}">
                <a16:creationId xmlns:a16="http://schemas.microsoft.com/office/drawing/2014/main" id="{DAA0C6E0-23FF-F162-859D-F39FACB26B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24485" y="1510975"/>
            <a:ext cx="1762477" cy="1789454"/>
          </a:xfrm>
          <a:prstGeom prst="rect">
            <a:avLst/>
          </a:prstGeom>
          <a:ln>
            <a:solidFill>
              <a:srgbClr val="FF0000"/>
            </a:solidFill>
          </a:ln>
        </p:spPr>
      </p:pic>
      <p:sp>
        <p:nvSpPr>
          <p:cNvPr id="15" name="TextBox 14">
            <a:extLst>
              <a:ext uri="{FF2B5EF4-FFF2-40B4-BE49-F238E27FC236}">
                <a16:creationId xmlns:a16="http://schemas.microsoft.com/office/drawing/2014/main" id="{F98CE769-B88C-3F0F-37A3-2AC834E1C59A}"/>
              </a:ext>
            </a:extLst>
          </p:cNvPr>
          <p:cNvSpPr txBox="1"/>
          <p:nvPr/>
        </p:nvSpPr>
        <p:spPr>
          <a:xfrm>
            <a:off x="5911353" y="2635388"/>
            <a:ext cx="3062460" cy="104644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Air Crete (Aerated Concrete)</a:t>
            </a:r>
          </a:p>
          <a:p>
            <a:r>
              <a:rPr lang="en-US" sz="1400" dirty="0"/>
              <a:t>a foam of cement + foaming agent (oil control hair shampoo)</a:t>
            </a:r>
          </a:p>
          <a:p>
            <a:pPr marL="171450" indent="-171450">
              <a:buFont typeface="Arial" panose="020B0604020202020204" pitchFamily="34" charset="0"/>
              <a:buChar char="•"/>
            </a:pPr>
            <a:r>
              <a:rPr lang="en-US" sz="1000" dirty="0">
                <a:hlinkClick r:id="rId10"/>
              </a:rPr>
              <a:t>https://</a:t>
            </a:r>
            <a:r>
              <a:rPr lang="en-US" sz="1000" dirty="0" err="1">
                <a:hlinkClick r:id="rId10"/>
              </a:rPr>
              <a:t>www.youtube.com</a:t>
            </a:r>
            <a:r>
              <a:rPr lang="en-US" sz="1000" dirty="0">
                <a:hlinkClick r:id="rId10"/>
              </a:rPr>
              <a:t>/</a:t>
            </a:r>
            <a:r>
              <a:rPr lang="en-US" sz="1000" dirty="0" err="1">
                <a:hlinkClick r:id="rId10"/>
              </a:rPr>
              <a:t>watch?v</a:t>
            </a:r>
            <a:r>
              <a:rPr lang="en-US" sz="1000" dirty="0">
                <a:hlinkClick r:id="rId10"/>
              </a:rPr>
              <a:t>=aSLJCPR1Prw</a:t>
            </a:r>
            <a:endParaRPr lang="en-US" sz="1000" dirty="0"/>
          </a:p>
          <a:p>
            <a:pPr marL="171450" indent="-171450">
              <a:buFont typeface="Arial" panose="020B0604020202020204" pitchFamily="34" charset="0"/>
              <a:buChar char="•"/>
            </a:pPr>
            <a:r>
              <a:rPr lang="en-US" sz="1000" dirty="0">
                <a:hlinkClick r:id="rId11"/>
              </a:rPr>
              <a:t>https://</a:t>
            </a:r>
            <a:r>
              <a:rPr lang="en-US" sz="1000" dirty="0" err="1">
                <a:hlinkClick r:id="rId11"/>
              </a:rPr>
              <a:t>www.youtube.com</a:t>
            </a:r>
            <a:r>
              <a:rPr lang="en-US" sz="1000" dirty="0">
                <a:hlinkClick r:id="rId11"/>
              </a:rPr>
              <a:t>/</a:t>
            </a:r>
            <a:r>
              <a:rPr lang="en-US" sz="1000" dirty="0" err="1">
                <a:hlinkClick r:id="rId11"/>
              </a:rPr>
              <a:t>watch?v</a:t>
            </a:r>
            <a:r>
              <a:rPr lang="en-US" sz="1000" dirty="0">
                <a:hlinkClick r:id="rId11"/>
              </a:rPr>
              <a:t>=</a:t>
            </a:r>
            <a:r>
              <a:rPr lang="en-US" sz="1000" dirty="0" err="1">
                <a:hlinkClick r:id="rId11"/>
              </a:rPr>
              <a:t>DGhgFLruyaE</a:t>
            </a:r>
            <a:endParaRPr lang="en-US" sz="1000" dirty="0"/>
          </a:p>
        </p:txBody>
      </p:sp>
      <p:sp>
        <p:nvSpPr>
          <p:cNvPr id="16" name="TextBox 15">
            <a:extLst>
              <a:ext uri="{FF2B5EF4-FFF2-40B4-BE49-F238E27FC236}">
                <a16:creationId xmlns:a16="http://schemas.microsoft.com/office/drawing/2014/main" id="{4B3AF05B-6916-AAD0-5B79-72903446F3E6}"/>
              </a:ext>
            </a:extLst>
          </p:cNvPr>
          <p:cNvSpPr txBox="1"/>
          <p:nvPr/>
        </p:nvSpPr>
        <p:spPr>
          <a:xfrm>
            <a:off x="4246104" y="1510975"/>
            <a:ext cx="1552530"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The chimney pipe is heat-insulated, which creates strong draft and full combustion</a:t>
            </a:r>
          </a:p>
        </p:txBody>
      </p:sp>
      <p:pic>
        <p:nvPicPr>
          <p:cNvPr id="5" name="Picture 4">
            <a:extLst>
              <a:ext uri="{FF2B5EF4-FFF2-40B4-BE49-F238E27FC236}">
                <a16:creationId xmlns:a16="http://schemas.microsoft.com/office/drawing/2014/main" id="{8110D111-D4E9-4F5A-7C54-BB017A970C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29686" y="51097"/>
            <a:ext cx="1771244" cy="1370412"/>
          </a:xfrm>
          <a:prstGeom prst="rect">
            <a:avLst/>
          </a:prstGeom>
        </p:spPr>
      </p:pic>
      <p:pic>
        <p:nvPicPr>
          <p:cNvPr id="6" name="Picture 5">
            <a:extLst>
              <a:ext uri="{FF2B5EF4-FFF2-40B4-BE49-F238E27FC236}">
                <a16:creationId xmlns:a16="http://schemas.microsoft.com/office/drawing/2014/main" id="{FAF86DEB-C5D1-1C76-572A-FE3A98845F0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852802" y="3776471"/>
            <a:ext cx="2121010" cy="1068708"/>
          </a:xfrm>
          <a:prstGeom prst="rect">
            <a:avLst/>
          </a:prstGeom>
        </p:spPr>
      </p:pic>
      <p:pic>
        <p:nvPicPr>
          <p:cNvPr id="8" name="Picture 7">
            <a:extLst>
              <a:ext uri="{FF2B5EF4-FFF2-40B4-BE49-F238E27FC236}">
                <a16:creationId xmlns:a16="http://schemas.microsoft.com/office/drawing/2014/main" id="{51FD982C-3685-CBF2-C89C-84DC07CB909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496824" y="3776471"/>
            <a:ext cx="1232862" cy="1072872"/>
          </a:xfrm>
          <a:prstGeom prst="rect">
            <a:avLst/>
          </a:prstGeom>
        </p:spPr>
      </p:pic>
      <p:sp>
        <p:nvSpPr>
          <p:cNvPr id="10" name="TextBox 9">
            <a:extLst>
              <a:ext uri="{FF2B5EF4-FFF2-40B4-BE49-F238E27FC236}">
                <a16:creationId xmlns:a16="http://schemas.microsoft.com/office/drawing/2014/main" id="{B0877B6B-35B8-3586-479A-47A3516369A8}"/>
              </a:ext>
            </a:extLst>
          </p:cNvPr>
          <p:cNvSpPr txBox="1"/>
          <p:nvPr/>
        </p:nvSpPr>
        <p:spPr>
          <a:xfrm>
            <a:off x="6618173" y="1421509"/>
            <a:ext cx="2154119" cy="307777"/>
          </a:xfrm>
          <a:prstGeom prst="rect">
            <a:avLst/>
          </a:prstGeom>
          <a:noFill/>
        </p:spPr>
        <p:txBody>
          <a:bodyPr wrap="square" rtlCol="0">
            <a:spAutoFit/>
          </a:bodyPr>
          <a:lstStyle/>
          <a:p>
            <a:r>
              <a:rPr lang="en-US" sz="1400" dirty="0"/>
              <a:t>Darwin Arnold &amp; Melanie</a:t>
            </a:r>
          </a:p>
        </p:txBody>
      </p:sp>
    </p:spTree>
    <p:extLst>
      <p:ext uri="{BB962C8B-B14F-4D97-AF65-F5344CB8AC3E}">
        <p14:creationId xmlns:p14="http://schemas.microsoft.com/office/powerpoint/2010/main" val="33275756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73AD80-9B2C-E773-AF09-CCAEAC1D5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8656" y="772639"/>
            <a:ext cx="2718325" cy="1854994"/>
          </a:xfrm>
          <a:prstGeom prst="rect">
            <a:avLst/>
          </a:prstGeom>
        </p:spPr>
      </p:pic>
      <p:pic>
        <p:nvPicPr>
          <p:cNvPr id="3" name="Picture 2">
            <a:extLst>
              <a:ext uri="{FF2B5EF4-FFF2-40B4-BE49-F238E27FC236}">
                <a16:creationId xmlns:a16="http://schemas.microsoft.com/office/drawing/2014/main" id="{BD54DDF8-843E-615B-ED60-BDADD0DA8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506" y="1017963"/>
            <a:ext cx="819100" cy="1128712"/>
          </a:xfrm>
          <a:prstGeom prst="rect">
            <a:avLst/>
          </a:prstGeom>
        </p:spPr>
      </p:pic>
      <p:pic>
        <p:nvPicPr>
          <p:cNvPr id="4" name="Picture 3">
            <a:extLst>
              <a:ext uri="{FF2B5EF4-FFF2-40B4-BE49-F238E27FC236}">
                <a16:creationId xmlns:a16="http://schemas.microsoft.com/office/drawing/2014/main" id="{2B035B71-3480-E0E7-1036-8F6541740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9250" y="777045"/>
            <a:ext cx="3364706" cy="1850588"/>
          </a:xfrm>
          <a:prstGeom prst="rect">
            <a:avLst/>
          </a:prstGeom>
        </p:spPr>
      </p:pic>
      <p:sp>
        <p:nvSpPr>
          <p:cNvPr id="5" name="TextBox 4">
            <a:extLst>
              <a:ext uri="{FF2B5EF4-FFF2-40B4-BE49-F238E27FC236}">
                <a16:creationId xmlns:a16="http://schemas.microsoft.com/office/drawing/2014/main" id="{8923DC0A-E761-982D-D642-7B5FAC2F1E53}"/>
              </a:ext>
            </a:extLst>
          </p:cNvPr>
          <p:cNvSpPr txBox="1"/>
          <p:nvPr/>
        </p:nvSpPr>
        <p:spPr>
          <a:xfrm>
            <a:off x="13668" y="438691"/>
            <a:ext cx="3028951" cy="246221"/>
          </a:xfrm>
          <a:prstGeom prst="rect">
            <a:avLst/>
          </a:prstGeom>
          <a:noFill/>
        </p:spPr>
        <p:txBody>
          <a:bodyPr wrap="square" rtlCol="0">
            <a:spAutoFit/>
          </a:bodyPr>
          <a:lstStyle/>
          <a:p>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=vXHmcKWfFw4</a:t>
            </a:r>
            <a:endParaRPr lang="en-US" sz="1000" dirty="0"/>
          </a:p>
        </p:txBody>
      </p:sp>
      <p:sp>
        <p:nvSpPr>
          <p:cNvPr id="6" name="TextBox 5">
            <a:extLst>
              <a:ext uri="{FF2B5EF4-FFF2-40B4-BE49-F238E27FC236}">
                <a16:creationId xmlns:a16="http://schemas.microsoft.com/office/drawing/2014/main" id="{DACEFCD0-AB50-50B1-18FB-56AB328509A7}"/>
              </a:ext>
            </a:extLst>
          </p:cNvPr>
          <p:cNvSpPr txBox="1"/>
          <p:nvPr/>
        </p:nvSpPr>
        <p:spPr>
          <a:xfrm>
            <a:off x="0" y="-20418"/>
            <a:ext cx="7179469" cy="523220"/>
          </a:xfrm>
          <a:prstGeom prst="rect">
            <a:avLst/>
          </a:prstGeom>
          <a:noFill/>
        </p:spPr>
        <p:txBody>
          <a:bodyPr wrap="square" rtlCol="0">
            <a:spAutoFit/>
          </a:bodyPr>
          <a:lstStyle/>
          <a:p>
            <a:r>
              <a:rPr lang="en-US" sz="2800" b="1" dirty="0"/>
              <a:t>Stratification Chamber in a Rocket Mass Heater</a:t>
            </a:r>
          </a:p>
        </p:txBody>
      </p:sp>
      <p:sp>
        <p:nvSpPr>
          <p:cNvPr id="7" name="TextBox 6">
            <a:extLst>
              <a:ext uri="{FF2B5EF4-FFF2-40B4-BE49-F238E27FC236}">
                <a16:creationId xmlns:a16="http://schemas.microsoft.com/office/drawing/2014/main" id="{538E4F66-0CCE-C349-6B47-1977E05E5598}"/>
              </a:ext>
            </a:extLst>
          </p:cNvPr>
          <p:cNvSpPr txBox="1"/>
          <p:nvPr/>
        </p:nvSpPr>
        <p:spPr>
          <a:xfrm>
            <a:off x="13668" y="2180342"/>
            <a:ext cx="1628776" cy="523220"/>
          </a:xfrm>
          <a:prstGeom prst="rect">
            <a:avLst/>
          </a:prstGeom>
          <a:noFill/>
        </p:spPr>
        <p:txBody>
          <a:bodyPr wrap="square" rtlCol="0">
            <a:spAutoFit/>
          </a:bodyPr>
          <a:lstStyle/>
          <a:p>
            <a:pPr algn="ctr"/>
            <a:r>
              <a:rPr lang="en-US" sz="1400" dirty="0">
                <a:solidFill>
                  <a:srgbClr val="FF0000"/>
                </a:solidFill>
              </a:rPr>
              <a:t>Hot air goes up,</a:t>
            </a:r>
          </a:p>
          <a:p>
            <a:pPr algn="ctr"/>
            <a:r>
              <a:rPr lang="en-US" sz="1400" dirty="0">
                <a:solidFill>
                  <a:srgbClr val="FF0000"/>
                </a:solidFill>
              </a:rPr>
              <a:t>cold air goes down</a:t>
            </a:r>
          </a:p>
        </p:txBody>
      </p:sp>
      <p:sp>
        <p:nvSpPr>
          <p:cNvPr id="8" name="TextBox 7">
            <a:extLst>
              <a:ext uri="{FF2B5EF4-FFF2-40B4-BE49-F238E27FC236}">
                <a16:creationId xmlns:a16="http://schemas.microsoft.com/office/drawing/2014/main" id="{66B395DA-455F-5D5C-DB1F-45B1EF009C5E}"/>
              </a:ext>
            </a:extLst>
          </p:cNvPr>
          <p:cNvSpPr txBox="1"/>
          <p:nvPr/>
        </p:nvSpPr>
        <p:spPr>
          <a:xfrm>
            <a:off x="1237607" y="3327618"/>
            <a:ext cx="3747194" cy="1815882"/>
          </a:xfrm>
          <a:prstGeom prst="rect">
            <a:avLst/>
          </a:prstGeom>
          <a:noFill/>
        </p:spPr>
        <p:txBody>
          <a:bodyPr wrap="square" rtlCol="0">
            <a:spAutoFit/>
          </a:bodyPr>
          <a:lstStyle/>
          <a:p>
            <a:r>
              <a:rPr lang="en-US" sz="1400" dirty="0"/>
              <a:t>To understand how things work, </a:t>
            </a:r>
          </a:p>
          <a:p>
            <a:r>
              <a:rPr lang="en-US" sz="1400" dirty="0"/>
              <a:t>it helps to think about water going down </a:t>
            </a:r>
          </a:p>
          <a:p>
            <a:r>
              <a:rPr lang="en-US" sz="1400" dirty="0"/>
              <a:t>(similar to how hot air goes up).</a:t>
            </a:r>
            <a:br>
              <a:rPr lang="en-US" sz="1400" dirty="0"/>
            </a:br>
            <a:endParaRPr lang="en-US" sz="1400" dirty="0"/>
          </a:p>
          <a:p>
            <a:r>
              <a:rPr lang="en-US" sz="1400" dirty="0"/>
              <a:t>Think about water, how you "prime the pump" </a:t>
            </a:r>
            <a:br>
              <a:rPr lang="en-US" sz="1400" dirty="0"/>
            </a:br>
            <a:r>
              <a:rPr lang="en-US" sz="1400" dirty="0"/>
              <a:t>by filling tubes with water, </a:t>
            </a:r>
          </a:p>
          <a:p>
            <a:r>
              <a:rPr lang="en-US" sz="1400" dirty="0"/>
              <a:t>then turn the diagram upside down, </a:t>
            </a:r>
          </a:p>
          <a:p>
            <a:r>
              <a:rPr lang="en-US" sz="1400" dirty="0"/>
              <a:t>and you will understand how hot air will behave.</a:t>
            </a:r>
          </a:p>
        </p:txBody>
      </p:sp>
      <p:pic>
        <p:nvPicPr>
          <p:cNvPr id="1026" name="Picture 2" descr="Siphon - Wikipedia">
            <a:extLst>
              <a:ext uri="{FF2B5EF4-FFF2-40B4-BE49-F238E27FC236}">
                <a16:creationId xmlns:a16="http://schemas.microsoft.com/office/drawing/2014/main" id="{079062A9-31FE-BCB4-3568-210E14A9937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89911" y="3419214"/>
            <a:ext cx="1086110" cy="1426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B00493A-E155-7A28-95F6-69B0F9B51F5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81028" y="3419214"/>
            <a:ext cx="1651929" cy="1181100"/>
          </a:xfrm>
          <a:prstGeom prst="rect">
            <a:avLst/>
          </a:prstGeom>
        </p:spPr>
      </p:pic>
      <p:sp>
        <p:nvSpPr>
          <p:cNvPr id="10" name="TextBox 9">
            <a:extLst>
              <a:ext uri="{FF2B5EF4-FFF2-40B4-BE49-F238E27FC236}">
                <a16:creationId xmlns:a16="http://schemas.microsoft.com/office/drawing/2014/main" id="{030C984D-DCFF-D26F-471C-2A3675363EBB}"/>
              </a:ext>
            </a:extLst>
          </p:cNvPr>
          <p:cNvSpPr txBox="1"/>
          <p:nvPr/>
        </p:nvSpPr>
        <p:spPr>
          <a:xfrm>
            <a:off x="6081132" y="4698379"/>
            <a:ext cx="2973658" cy="400110"/>
          </a:xfrm>
          <a:prstGeom prst="rect">
            <a:avLst/>
          </a:prstGeom>
          <a:noFill/>
        </p:spPr>
        <p:txBody>
          <a:bodyPr wrap="square" rtlCol="0">
            <a:spAutoFit/>
          </a:bodyPr>
          <a:lstStyle/>
          <a:p>
            <a:r>
              <a:rPr lang="en-US" sz="1000" dirty="0"/>
              <a:t>.. </a:t>
            </a:r>
            <a:r>
              <a:rPr lang="en-US" sz="1000" dirty="0">
                <a:hlinkClick r:id="rId8"/>
              </a:rPr>
              <a:t>https://</a:t>
            </a:r>
            <a:r>
              <a:rPr lang="en-US" sz="1000" dirty="0" err="1">
                <a:hlinkClick r:id="rId8"/>
              </a:rPr>
              <a:t>www.youtube.com</a:t>
            </a:r>
            <a:r>
              <a:rPr lang="en-US" sz="1000" dirty="0">
                <a:hlinkClick r:id="rId8"/>
              </a:rPr>
              <a:t>/</a:t>
            </a:r>
            <a:r>
              <a:rPr lang="en-US" sz="1000" dirty="0" err="1">
                <a:hlinkClick r:id="rId8"/>
              </a:rPr>
              <a:t>watch?v</a:t>
            </a:r>
            <a:r>
              <a:rPr lang="en-US" sz="1000" dirty="0">
                <a:hlinkClick r:id="rId8"/>
              </a:rPr>
              <a:t>=xOe_xSTqn1k</a:t>
            </a:r>
            <a:endParaRPr lang="en-US" sz="1000" dirty="0"/>
          </a:p>
          <a:p>
            <a:r>
              <a:rPr lang="en-US" sz="1000" dirty="0"/>
              <a:t>.. </a:t>
            </a:r>
            <a:r>
              <a:rPr lang="en-US" sz="1000" dirty="0">
                <a:hlinkClick r:id="rId9"/>
              </a:rPr>
              <a:t>https://</a:t>
            </a:r>
            <a:r>
              <a:rPr lang="en-US" sz="1000" dirty="0" err="1">
                <a:hlinkClick r:id="rId9"/>
              </a:rPr>
              <a:t>www.youtube.com</a:t>
            </a:r>
            <a:r>
              <a:rPr lang="en-US" sz="1000" dirty="0">
                <a:hlinkClick r:id="rId9"/>
              </a:rPr>
              <a:t>/</a:t>
            </a:r>
            <a:r>
              <a:rPr lang="en-US" sz="1000" dirty="0" err="1">
                <a:hlinkClick r:id="rId9"/>
              </a:rPr>
              <a:t>watch?v</a:t>
            </a:r>
            <a:r>
              <a:rPr lang="en-US" sz="1000" dirty="0">
                <a:hlinkClick r:id="rId9"/>
              </a:rPr>
              <a:t>=452OyvGdzP4</a:t>
            </a:r>
            <a:endParaRPr lang="en-US" sz="1000" dirty="0"/>
          </a:p>
        </p:txBody>
      </p:sp>
      <p:sp>
        <p:nvSpPr>
          <p:cNvPr id="11" name="TextBox 10">
            <a:extLst>
              <a:ext uri="{FF2B5EF4-FFF2-40B4-BE49-F238E27FC236}">
                <a16:creationId xmlns:a16="http://schemas.microsoft.com/office/drawing/2014/main" id="{404115F8-7E03-AFB3-386C-A8DF02F27011}"/>
              </a:ext>
            </a:extLst>
          </p:cNvPr>
          <p:cNvSpPr txBox="1"/>
          <p:nvPr/>
        </p:nvSpPr>
        <p:spPr>
          <a:xfrm>
            <a:off x="5708515" y="2622674"/>
            <a:ext cx="2973657" cy="307777"/>
          </a:xfrm>
          <a:prstGeom prst="rect">
            <a:avLst/>
          </a:prstGeom>
          <a:noFill/>
        </p:spPr>
        <p:txBody>
          <a:bodyPr wrap="square" rtlCol="0">
            <a:spAutoFit/>
          </a:bodyPr>
          <a:lstStyle/>
          <a:p>
            <a:pPr algn="ctr"/>
            <a:r>
              <a:rPr lang="en-US" sz="1400" dirty="0">
                <a:solidFill>
                  <a:srgbClr val="FF0000"/>
                </a:solidFill>
              </a:rPr>
              <a:t>Hot air goes up, cold air goes down</a:t>
            </a:r>
          </a:p>
        </p:txBody>
      </p:sp>
      <p:sp>
        <p:nvSpPr>
          <p:cNvPr id="12" name="TextBox 11">
            <a:extLst>
              <a:ext uri="{FF2B5EF4-FFF2-40B4-BE49-F238E27FC236}">
                <a16:creationId xmlns:a16="http://schemas.microsoft.com/office/drawing/2014/main" id="{AA69EE6A-B07E-A4C3-2C66-911C4D30D573}"/>
              </a:ext>
            </a:extLst>
          </p:cNvPr>
          <p:cNvSpPr txBox="1"/>
          <p:nvPr/>
        </p:nvSpPr>
        <p:spPr>
          <a:xfrm>
            <a:off x="1813023" y="2600371"/>
            <a:ext cx="2973657" cy="307777"/>
          </a:xfrm>
          <a:prstGeom prst="rect">
            <a:avLst/>
          </a:prstGeom>
          <a:noFill/>
        </p:spPr>
        <p:txBody>
          <a:bodyPr wrap="square" rtlCol="0">
            <a:spAutoFit/>
          </a:bodyPr>
          <a:lstStyle/>
          <a:p>
            <a:pPr algn="ctr"/>
            <a:r>
              <a:rPr lang="en-US" sz="1400" dirty="0">
                <a:solidFill>
                  <a:srgbClr val="FF0000"/>
                </a:solidFill>
              </a:rPr>
              <a:t>Hot air goes up, cold air goes down</a:t>
            </a:r>
          </a:p>
        </p:txBody>
      </p:sp>
    </p:spTree>
    <p:extLst>
      <p:ext uri="{BB962C8B-B14F-4D97-AF65-F5344CB8AC3E}">
        <p14:creationId xmlns:p14="http://schemas.microsoft.com/office/powerpoint/2010/main" val="28972245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4E0856-29FA-B7C9-FAF5-7F53407B76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12326" y="699223"/>
            <a:ext cx="3188473" cy="2248035"/>
          </a:xfrm>
          <a:prstGeom prst="rect">
            <a:avLst/>
          </a:prstGeom>
        </p:spPr>
      </p:pic>
      <p:sp>
        <p:nvSpPr>
          <p:cNvPr id="3" name="TextBox 2">
            <a:extLst>
              <a:ext uri="{FF2B5EF4-FFF2-40B4-BE49-F238E27FC236}">
                <a16:creationId xmlns:a16="http://schemas.microsoft.com/office/drawing/2014/main" id="{3E8A6541-10B2-11CF-FD05-10E13105E51A}"/>
              </a:ext>
            </a:extLst>
          </p:cNvPr>
          <p:cNvSpPr txBox="1"/>
          <p:nvPr/>
        </p:nvSpPr>
        <p:spPr>
          <a:xfrm>
            <a:off x="0" y="0"/>
            <a:ext cx="3363402" cy="523220"/>
          </a:xfrm>
          <a:prstGeom prst="rect">
            <a:avLst/>
          </a:prstGeom>
          <a:noFill/>
        </p:spPr>
        <p:txBody>
          <a:bodyPr wrap="square" rtlCol="0">
            <a:spAutoFit/>
          </a:bodyPr>
          <a:lstStyle/>
          <a:p>
            <a:r>
              <a:rPr lang="en-US" sz="2800" b="1" dirty="0"/>
              <a:t>Russian Wood Stove</a:t>
            </a:r>
          </a:p>
        </p:txBody>
      </p:sp>
      <p:pic>
        <p:nvPicPr>
          <p:cNvPr id="1026" name="Picture 2" descr="21 Russian stove bed ideas | stove, rocket stoves, stove fireplace">
            <a:extLst>
              <a:ext uri="{FF2B5EF4-FFF2-40B4-BE49-F238E27FC236}">
                <a16:creationId xmlns:a16="http://schemas.microsoft.com/office/drawing/2014/main" id="{F51B630A-3912-8263-B4CB-E0E69A5473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661" y="699224"/>
            <a:ext cx="29972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ssian stove - Cozy &amp; Comfy | Народная архитектура, Уютный камин, Дом">
            <a:extLst>
              <a:ext uri="{FF2B5EF4-FFF2-40B4-BE49-F238E27FC236}">
                <a16:creationId xmlns:a16="http://schemas.microsoft.com/office/drawing/2014/main" id="{6A4E0418-8F00-E4AC-B340-5A69C76EA98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24264" y="699222"/>
            <a:ext cx="2259694" cy="2247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sic structure of a Russian stove. | Home furnace, Stove, Stove oven">
            <a:extLst>
              <a:ext uri="{FF2B5EF4-FFF2-40B4-BE49-F238E27FC236}">
                <a16:creationId xmlns:a16="http://schemas.microsoft.com/office/drawing/2014/main" id="{5CE79F58-E787-4D01-C794-9EC6886DD9E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661" y="3059518"/>
            <a:ext cx="1474746" cy="19376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F00FACB-15A8-B788-74E0-9A79B573E7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9287" y="3028026"/>
            <a:ext cx="2822713" cy="1990155"/>
          </a:xfrm>
          <a:prstGeom prst="rect">
            <a:avLst/>
          </a:prstGeom>
        </p:spPr>
      </p:pic>
      <p:pic>
        <p:nvPicPr>
          <p:cNvPr id="5" name="Picture 4">
            <a:extLst>
              <a:ext uri="{FF2B5EF4-FFF2-40B4-BE49-F238E27FC236}">
                <a16:creationId xmlns:a16="http://schemas.microsoft.com/office/drawing/2014/main" id="{23842871-7FA1-96E3-5AFB-BA3EE97728A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81071" y="2997805"/>
            <a:ext cx="2902887" cy="2045434"/>
          </a:xfrm>
          <a:prstGeom prst="rect">
            <a:avLst/>
          </a:prstGeom>
        </p:spPr>
      </p:pic>
    </p:spTree>
    <p:extLst>
      <p:ext uri="{BB962C8B-B14F-4D97-AF65-F5344CB8AC3E}">
        <p14:creationId xmlns:p14="http://schemas.microsoft.com/office/powerpoint/2010/main" val="3130878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A6541-10B2-11CF-FD05-10E13105E51A}"/>
              </a:ext>
            </a:extLst>
          </p:cNvPr>
          <p:cNvSpPr txBox="1"/>
          <p:nvPr/>
        </p:nvSpPr>
        <p:spPr>
          <a:xfrm>
            <a:off x="0" y="0"/>
            <a:ext cx="3363402" cy="523220"/>
          </a:xfrm>
          <a:prstGeom prst="rect">
            <a:avLst/>
          </a:prstGeom>
          <a:noFill/>
        </p:spPr>
        <p:txBody>
          <a:bodyPr wrap="square" rtlCol="0">
            <a:spAutoFit/>
          </a:bodyPr>
          <a:lstStyle/>
          <a:p>
            <a:r>
              <a:rPr lang="en-US" sz="2800" b="1" dirty="0"/>
              <a:t>Masonry Heaters </a:t>
            </a:r>
          </a:p>
        </p:txBody>
      </p:sp>
      <p:pic>
        <p:nvPicPr>
          <p:cNvPr id="2050" name="Picture 2" descr="The Masonry Heater Association (MHA) Website">
            <a:extLst>
              <a:ext uri="{FF2B5EF4-FFF2-40B4-BE49-F238E27FC236}">
                <a16:creationId xmlns:a16="http://schemas.microsoft.com/office/drawing/2014/main" id="{5219A724-B2A5-3023-C05B-2115610FC4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02" y="523220"/>
            <a:ext cx="2631063" cy="17508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 From the Cold | Maine Wood Heat Masonry Heaters - New England Today">
            <a:extLst>
              <a:ext uri="{FF2B5EF4-FFF2-40B4-BE49-F238E27FC236}">
                <a16:creationId xmlns:a16="http://schemas.microsoft.com/office/drawing/2014/main" id="{E2292C28-0AD7-959E-A3BD-987EF5888B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502" y="2352020"/>
            <a:ext cx="2631063" cy="17508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sonry Heaters | brick">
            <a:extLst>
              <a:ext uri="{FF2B5EF4-FFF2-40B4-BE49-F238E27FC236}">
                <a16:creationId xmlns:a16="http://schemas.microsoft.com/office/drawing/2014/main" id="{1228330C-4661-ECE1-98E5-2517F0B1480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82900" y="340341"/>
            <a:ext cx="16891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sonry Heaters: Benefits, How They Work, And Photos • Insteading">
            <a:extLst>
              <a:ext uri="{FF2B5EF4-FFF2-40B4-BE49-F238E27FC236}">
                <a16:creationId xmlns:a16="http://schemas.microsoft.com/office/drawing/2014/main" id="{D1ED4CEC-D464-7A76-ABEA-13A3810FB8E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9490" y="346726"/>
            <a:ext cx="1899614"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sonry Heaters">
            <a:extLst>
              <a:ext uri="{FF2B5EF4-FFF2-40B4-BE49-F238E27FC236}">
                <a16:creationId xmlns:a16="http://schemas.microsoft.com/office/drawing/2014/main" id="{9FF86708-CB56-9C3A-224C-3BCA957D31E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52101" y="346726"/>
            <a:ext cx="1528903"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 From the Cold | Maine Wood Heat Masonry Heaters - New England Today">
            <a:extLst>
              <a:ext uri="{FF2B5EF4-FFF2-40B4-BE49-F238E27FC236}">
                <a16:creationId xmlns:a16="http://schemas.microsoft.com/office/drawing/2014/main" id="{122BC0D8-6671-0FD2-44B3-9CE5029AD27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82900" y="2720219"/>
            <a:ext cx="1689100" cy="219963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me Energy Magazine - Heating :: Masonry Heaters are Massively Comfy">
            <a:extLst>
              <a:ext uri="{FF2B5EF4-FFF2-40B4-BE49-F238E27FC236}">
                <a16:creationId xmlns:a16="http://schemas.microsoft.com/office/drawing/2014/main" id="{EDFF4376-EA83-DB80-F1D4-18422FE93D0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699490" y="2720218"/>
            <a:ext cx="2385650" cy="219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77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1070</TotalTime>
  <Words>3328</Words>
  <Application>Microsoft Macintosh PowerPoint</Application>
  <PresentationFormat>On-screen Show (16:9)</PresentationFormat>
  <Paragraphs>258</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Guardian-EgypTT</vt:lpstr>
      <vt:lpstr>Roboto</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76</cp:revision>
  <dcterms:modified xsi:type="dcterms:W3CDTF">2025-06-09T21:41:28Z</dcterms:modified>
</cp:coreProperties>
</file>